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821939F-9393-4EBB-93EC-E9035D6F23B1}" type="datetimeFigureOut">
              <a:rPr lang="en-US"/>
              <a:pPr>
                <a:defRPr/>
              </a:pPr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4B3EF98-EABE-4BFF-B022-C208D6CED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68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24631-96A9-4E46-AFF7-EE22234D8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9BC08-899B-48E4-A538-2B84D2F1F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85A29-E39C-4497-8F5D-0B904FD22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1D829-30B4-441E-9328-17D3F312C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C49C2-3D61-442E-B8C1-9F111B8A8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3253A-C8C9-4EDD-B507-3A36C0978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17661-2963-4E28-9C59-DA65ED335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A4BC0-E4DA-4E10-A5E0-C656AD2CC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8C524-703B-490A-B514-BF8CDEF33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B605-2013-4440-B03F-A254F9230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2E706-B717-48D0-8687-AA09DF803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CBF0D31-6214-4FF0-B523-E80FBB16A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14" r:id="rId2"/>
    <p:sldLayoutId id="2147483721" r:id="rId3"/>
    <p:sldLayoutId id="2147483715" r:id="rId4"/>
    <p:sldLayoutId id="2147483722" r:id="rId5"/>
    <p:sldLayoutId id="2147483716" r:id="rId6"/>
    <p:sldLayoutId id="2147483717" r:id="rId7"/>
    <p:sldLayoutId id="2147483723" r:id="rId8"/>
    <p:sldLayoutId id="2147483724" r:id="rId9"/>
    <p:sldLayoutId id="2147483718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Work, Power, &amp; Energy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7172" name="Picture 4" descr="C:\Documents and Settings\Administrator\Local Settings\Temporary Internet Files\Content.IE5\07CP63IN\MM90023472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343400"/>
            <a:ext cx="2590800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Calculating Power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mtClean="0"/>
              <a:t>Watch me do one!</a:t>
            </a:r>
          </a:p>
          <a:p>
            <a:r>
              <a:rPr lang="en-US" smtClean="0"/>
              <a:t>How long will it take a runner to do 1,000 J of work if his power is 125 W?</a:t>
            </a:r>
          </a:p>
          <a:p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P = W/t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30725"/>
          </a:xfrm>
        </p:spPr>
        <p:txBody>
          <a:bodyPr/>
          <a:lstStyle/>
          <a:p>
            <a:r>
              <a:rPr lang="en-US" sz="2400" smtClean="0"/>
              <a:t>Jessica moves a book with a force of 2 N.  The book moves 1.5 m in the direction of the force.  How much work has Jessica done?</a:t>
            </a:r>
          </a:p>
          <a:p>
            <a:endParaRPr lang="en-US" sz="2400" smtClean="0"/>
          </a:p>
          <a:p>
            <a:r>
              <a:rPr lang="en-US" sz="2400" smtClean="0"/>
              <a:t>If it takes Jessica 2 s to move the book, calculate Jessica’s power.</a:t>
            </a:r>
          </a:p>
        </p:txBody>
      </p:sp>
      <p:pic>
        <p:nvPicPr>
          <p:cNvPr id="17411" name="Picture 4" descr="work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1957388"/>
            <a:ext cx="3276600" cy="3814762"/>
          </a:xfrm>
          <a:noFill/>
        </p:spPr>
      </p:pic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457200" y="3048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Try it on your 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sz="4800" smtClean="0"/>
              <a:t>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What is Energy?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mtClean="0"/>
              <a:t>Energy is the ability to cause change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mtClean="0"/>
              <a:t>Energy can change the object itself, or its surroundings</a:t>
            </a:r>
          </a:p>
          <a:p>
            <a:pPr marL="609600" indent="-609600"/>
            <a:r>
              <a:rPr lang="en-US" smtClean="0"/>
              <a:t>Energy is measured in </a:t>
            </a:r>
            <a:r>
              <a:rPr lang="en-US" u="sng" smtClean="0"/>
              <a:t>Joules</a:t>
            </a:r>
          </a:p>
        </p:txBody>
      </p:sp>
      <p:pic>
        <p:nvPicPr>
          <p:cNvPr id="19460" name="Picture 6" descr="light to chemic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67200"/>
            <a:ext cx="2286000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radia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819400"/>
            <a:ext cx="2252663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5" descr="ke and g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810000"/>
            <a:ext cx="3830638" cy="272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Forms of Energy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mtClean="0"/>
              <a:t>Some forms of energy are electrical, chemical, radiant, thermal, and mechanical</a:t>
            </a:r>
          </a:p>
          <a:p>
            <a:r>
              <a:rPr lang="en-US" smtClean="0"/>
              <a:t>Energy can </a:t>
            </a:r>
            <a:r>
              <a:rPr lang="en-US" u="sng" smtClean="0"/>
              <a:t>change between these forms</a:t>
            </a:r>
          </a:p>
          <a:p>
            <a:endParaRPr lang="en-US" smtClean="0"/>
          </a:p>
        </p:txBody>
      </p:sp>
      <p:pic>
        <p:nvPicPr>
          <p:cNvPr id="20484" name="Picture 4" descr="electrical, light, he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121150"/>
            <a:ext cx="4648200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conserv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125913"/>
            <a:ext cx="36512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Kinetic Energy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mtClean="0"/>
              <a:t>Kinetic energy is the energy of motion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KE = ½ mv</a:t>
            </a:r>
            <a:r>
              <a:rPr lang="en-US" baseline="30000" smtClean="0"/>
              <a:t>2	m= mass (kg)	v=velocity (m/s)</a:t>
            </a:r>
            <a:endParaRPr lang="en-US" smtClean="0"/>
          </a:p>
          <a:p>
            <a:pPr algn="ctr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21508" name="Picture 4" descr="car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971800"/>
            <a:ext cx="5562600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Kinetic Energy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mtClean="0"/>
              <a:t>Find the kinetic energy of a 10 kg bowling ball that is rolling at 3 m/s.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KE = ½ mv</a:t>
            </a:r>
            <a:r>
              <a:rPr lang="en-US" baseline="30000" smtClean="0"/>
              <a:t>2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KE = (½)(10kg)(3 m/s) </a:t>
            </a:r>
            <a:r>
              <a:rPr lang="en-US" baseline="30000" smtClean="0"/>
              <a:t>2</a:t>
            </a:r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KE = 45 J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 Problems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ball rolls down a hill and ends up moving 4.5 m/s. If the mass of the ball is 3kg, what is the ball’s kinetic energy?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If a ball is moving 5 m/s and is recorded as having 55J of energy, what is the boxes mass?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Potential Energy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z="2800" smtClean="0"/>
              <a:t>Potential Energy is </a:t>
            </a:r>
            <a:r>
              <a:rPr lang="en-US" sz="2800" u="sng" smtClean="0"/>
              <a:t>stored in an object</a:t>
            </a:r>
          </a:p>
          <a:p>
            <a:r>
              <a:rPr lang="en-US" sz="2800" smtClean="0"/>
              <a:t>Potential Energy comes from </a:t>
            </a:r>
            <a:r>
              <a:rPr lang="en-US" sz="2800" u="sng" smtClean="0"/>
              <a:t>an object’s position</a:t>
            </a:r>
          </a:p>
          <a:p>
            <a:r>
              <a:rPr lang="en-US" sz="2800" smtClean="0"/>
              <a:t>Some types are </a:t>
            </a:r>
            <a:r>
              <a:rPr lang="en-US" sz="2800" u="sng" smtClean="0"/>
              <a:t>elastic</a:t>
            </a:r>
            <a:r>
              <a:rPr lang="en-US" sz="2800" smtClean="0"/>
              <a:t> PE, </a:t>
            </a:r>
            <a:r>
              <a:rPr lang="en-US" sz="2800" u="sng" smtClean="0"/>
              <a:t>electrical</a:t>
            </a:r>
            <a:r>
              <a:rPr lang="en-US" sz="2800" smtClean="0"/>
              <a:t> PE, and </a:t>
            </a:r>
            <a:r>
              <a:rPr lang="en-US" sz="2800" u="sng" smtClean="0"/>
              <a:t>gravitational</a:t>
            </a:r>
            <a:r>
              <a:rPr lang="en-US" sz="2800" smtClean="0"/>
              <a:t> PE</a:t>
            </a:r>
          </a:p>
        </p:txBody>
      </p:sp>
      <p:pic>
        <p:nvPicPr>
          <p:cNvPr id="24580" name="Picture 5" descr="gpe and chem 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810000"/>
            <a:ext cx="35052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chemical 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91000"/>
            <a:ext cx="472440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Gravitational Potential Energy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mtClean="0"/>
              <a:t>Gravitational Potential Energy (GPE) is energy stored in objects that can fall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GPE = mgh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M= mass (kg)  h= height (meters)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Remember: g = 9.8 m/s</a:t>
            </a:r>
            <a:r>
              <a:rPr lang="en-US" baseline="30000" smtClean="0"/>
              <a:t>2</a:t>
            </a:r>
          </a:p>
        </p:txBody>
      </p:sp>
      <p:pic>
        <p:nvPicPr>
          <p:cNvPr id="25604" name="Picture 6" descr="g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575175"/>
            <a:ext cx="4267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Work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mtClean="0"/>
              <a:t>Work is </a:t>
            </a:r>
            <a:r>
              <a:rPr lang="en-US" u="sng" smtClean="0"/>
              <a:t>the transfer of energy</a:t>
            </a:r>
            <a:r>
              <a:rPr lang="en-US" smtClean="0"/>
              <a:t> that occurs when a force makes an object move</a:t>
            </a:r>
          </a:p>
        </p:txBody>
      </p:sp>
      <p:pic>
        <p:nvPicPr>
          <p:cNvPr id="8196" name="Picture 4" descr="machi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971800"/>
            <a:ext cx="4495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Transfer of Energy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Energy can </a:t>
            </a:r>
            <a:r>
              <a:rPr lang="en-US" u="sng" smtClean="0"/>
              <a:t>only transfer forms</a:t>
            </a:r>
            <a:r>
              <a:rPr lang="en-US" smtClean="0"/>
              <a:t>, not be created or destroyed!</a:t>
            </a:r>
          </a:p>
        </p:txBody>
      </p:sp>
      <p:pic>
        <p:nvPicPr>
          <p:cNvPr id="26628" name="Picture 7" descr="p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976688"/>
            <a:ext cx="662940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 descr="sled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90800"/>
            <a:ext cx="5181600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Gravitational Potential Energy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mtClean="0"/>
              <a:t>My slinky sits on my desk, 1 m above the floor.  The mass of the slinky is 0.5 kg.  Find its GPE.</a:t>
            </a:r>
          </a:p>
          <a:p>
            <a:endParaRPr lang="en-US" smtClean="0"/>
          </a:p>
          <a:p>
            <a:endParaRPr lang="en-US" sz="1000" smtClean="0"/>
          </a:p>
          <a:p>
            <a:r>
              <a:rPr lang="en-US" smtClean="0"/>
              <a:t>I trip, hit my desk, and knocks the slinky on the floor on the floor.  Find its GPE.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sz="4800" smtClean="0"/>
              <a:t>Conservation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Transforming Energy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4343400" cy="4530725"/>
          </a:xfrm>
        </p:spPr>
        <p:txBody>
          <a:bodyPr/>
          <a:lstStyle/>
          <a:p>
            <a:r>
              <a:rPr lang="en-US" smtClean="0"/>
              <a:t>Energy can change types – it can be transformed</a:t>
            </a:r>
          </a:p>
        </p:txBody>
      </p:sp>
      <p:pic>
        <p:nvPicPr>
          <p:cNvPr id="29700" name="Picture 5" descr="conserv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76400"/>
            <a:ext cx="3810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Mechanical Energy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mtClean="0"/>
              <a:t>Mechanical Energy is </a:t>
            </a:r>
            <a:r>
              <a:rPr lang="en-US" u="sng" smtClean="0"/>
              <a:t>the total amount of Kinetic Energy and Potential Energy </a:t>
            </a:r>
            <a:r>
              <a:rPr lang="en-US" smtClean="0"/>
              <a:t>in a system</a:t>
            </a:r>
          </a:p>
          <a:p>
            <a:r>
              <a:rPr lang="en-US" smtClean="0"/>
              <a:t>A system is </a:t>
            </a:r>
            <a:r>
              <a:rPr lang="en-US" u="sng" smtClean="0"/>
              <a:t>a group of objects that work together</a:t>
            </a:r>
          </a:p>
        </p:txBody>
      </p:sp>
      <p:pic>
        <p:nvPicPr>
          <p:cNvPr id="30724" name="Picture 4" descr="rollercoaste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198938"/>
            <a:ext cx="8610600" cy="265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How to Calculate </a:t>
            </a:r>
            <a:br>
              <a:rPr lang="en-US" sz="4000" smtClean="0"/>
            </a:br>
            <a:r>
              <a:rPr lang="en-US" sz="4000" smtClean="0"/>
              <a:t>Mechanical Energy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mtClean="0"/>
              <a:t>Add the kinetics energy and the potential energy together!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Mechanical Energy = Kinetic Energy + Potential Energy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ME = KE + PE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ME = ½ mv</a:t>
            </a:r>
            <a:r>
              <a:rPr lang="en-US" baseline="30000" smtClean="0"/>
              <a:t>2</a:t>
            </a:r>
            <a:r>
              <a:rPr lang="en-US" smtClean="0"/>
              <a:t> + mgh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86000" y="4648200"/>
            <a:ext cx="4114800" cy="1371600"/>
          </a:xfrm>
          <a:prstGeom prst="rect">
            <a:avLst/>
          </a:prstGeom>
          <a:noFill/>
          <a:ln w="63500">
            <a:solidFill>
              <a:srgbClr val="00FF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Mechanical Energy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marL="609600" indent="-609600"/>
            <a:r>
              <a:rPr lang="en-US" smtClean="0"/>
              <a:t>For a falling object: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smtClean="0"/>
              <a:t>GPE decreases because height decreases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smtClean="0"/>
              <a:t>KE increases because gravity increases v</a:t>
            </a:r>
          </a:p>
        </p:txBody>
      </p:sp>
      <p:pic>
        <p:nvPicPr>
          <p:cNvPr id="32772" name="Picture 6" descr="car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325813"/>
            <a:ext cx="5029200" cy="321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problem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What is the mechanical energy of a box that has a potential energy of 15J and a kinetic energy of 32J?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Mechanical Energy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mtClean="0"/>
              <a:t>What is the mechanical energy of a 75 kg man on a diving board 15 m above the ground?</a:t>
            </a:r>
          </a:p>
          <a:p>
            <a:endParaRPr lang="en-US" smtClean="0"/>
          </a:p>
          <a:p>
            <a:r>
              <a:rPr lang="en-US" smtClean="0"/>
              <a:t>The man jumps.  After he has fallen 5 m, he is traveling about 9.9 m/s.  Find the mechanical energy of the man.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Law of Conservation of Energy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30725"/>
          </a:xfrm>
        </p:spPr>
        <p:txBody>
          <a:bodyPr/>
          <a:lstStyle/>
          <a:p>
            <a:r>
              <a:rPr lang="en-US" smtClean="0"/>
              <a:t>Law of Conservation of Energy:</a:t>
            </a:r>
          </a:p>
          <a:p>
            <a:pPr lvl="1"/>
            <a:r>
              <a:rPr lang="en-US" smtClean="0"/>
              <a:t>Energy is never created or destroyed,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   only transferred or transformed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486400"/>
            <a:ext cx="8686800" cy="137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* The total amount of energy in a closed system never changes</a:t>
            </a:r>
          </a:p>
          <a:p>
            <a:endParaRPr lang="en-US" smtClean="0"/>
          </a:p>
        </p:txBody>
      </p:sp>
      <p:pic>
        <p:nvPicPr>
          <p:cNvPr id="35845" name="Picture 4" descr="conservation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1600200"/>
            <a:ext cx="4038600" cy="33639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Work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30725"/>
          </a:xfrm>
        </p:spPr>
        <p:txBody>
          <a:bodyPr/>
          <a:lstStyle/>
          <a:p>
            <a:pPr marL="533400" indent="-533400"/>
            <a:r>
              <a:rPr lang="en-US" smtClean="0"/>
              <a:t>To do work: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smtClean="0"/>
              <a:t>A force must be applied</a:t>
            </a:r>
          </a:p>
          <a:p>
            <a:pPr marL="914400" lvl="1" indent="-457200">
              <a:buFont typeface="Wingdings" pitchFamily="2" charset="2"/>
              <a:buAutoNum type="arabicPeriod"/>
            </a:pPr>
            <a:endParaRPr lang="en-US" smtClean="0"/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smtClean="0"/>
              <a:t>The motion must be in the same direction as the applied force</a:t>
            </a:r>
          </a:p>
          <a:p>
            <a:pPr marL="533400" indent="-533400"/>
            <a:endParaRPr lang="en-US" smtClean="0"/>
          </a:p>
        </p:txBody>
      </p:sp>
      <p:pic>
        <p:nvPicPr>
          <p:cNvPr id="9220" name="Picture 4" descr="work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1957388"/>
            <a:ext cx="3276600" cy="3814762"/>
          </a:xfr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Conservation of Energy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mtClean="0"/>
              <a:t>Why do we lose mechanical energy?</a:t>
            </a:r>
          </a:p>
          <a:p>
            <a:r>
              <a:rPr lang="en-US" smtClean="0"/>
              <a:t>Energy can be taken out of a system if </a:t>
            </a:r>
            <a:r>
              <a:rPr lang="en-US" u="sng" smtClean="0"/>
              <a:t>WORK</a:t>
            </a:r>
            <a:r>
              <a:rPr lang="en-US" smtClean="0"/>
              <a:t> is done, for example, by friction</a:t>
            </a:r>
          </a:p>
          <a:p>
            <a:pPr lvl="1"/>
            <a:r>
              <a:rPr lang="en-US" smtClean="0"/>
              <a:t>Friction produces heat that takes energy!</a:t>
            </a:r>
          </a:p>
        </p:txBody>
      </p:sp>
      <p:pic>
        <p:nvPicPr>
          <p:cNvPr id="36868" name="Picture 4" descr="downhil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48100"/>
            <a:ext cx="67818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Work done in a system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47800"/>
            <a:ext cx="7391400" cy="4530725"/>
          </a:xfrm>
        </p:spPr>
        <p:txBody>
          <a:bodyPr/>
          <a:lstStyle/>
          <a:p>
            <a:r>
              <a:rPr lang="en-US" sz="2800" smtClean="0"/>
              <a:t>The SI unit for work  is </a:t>
            </a:r>
            <a:r>
              <a:rPr lang="en-US" sz="2800" u="sng" smtClean="0"/>
              <a:t>Joules</a:t>
            </a:r>
            <a:r>
              <a:rPr lang="en-US" sz="2800" smtClean="0"/>
              <a:t> or </a:t>
            </a:r>
            <a:r>
              <a:rPr lang="en-US" sz="2800" u="sng" smtClean="0"/>
              <a:t>J</a:t>
            </a:r>
            <a:r>
              <a:rPr lang="en-US" sz="2800" smtClean="0"/>
              <a:t>.</a:t>
            </a:r>
          </a:p>
          <a:p>
            <a:endParaRPr lang="en-US" sz="2800" smtClean="0"/>
          </a:p>
          <a:p>
            <a:r>
              <a:rPr lang="en-US" sz="2800" smtClean="0"/>
              <a:t>The work done on a system only depends on forces and distances</a:t>
            </a:r>
            <a:endParaRPr lang="en-US" sz="2800" u="sng" smtClean="0"/>
          </a:p>
        </p:txBody>
      </p:sp>
      <p:pic>
        <p:nvPicPr>
          <p:cNvPr id="10244" name="Picture 6" descr="ramp energy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19400" y="3733800"/>
            <a:ext cx="6324600" cy="25511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Calculating Work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mtClean="0"/>
              <a:t>Work occurs when a force moves an object some distance (in the same direction!)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W = Fd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W= Work (Joules)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F= Force (Newtons)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d= distance (meters)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Calculating Work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30725"/>
          </a:xfrm>
        </p:spPr>
        <p:txBody>
          <a:bodyPr/>
          <a:lstStyle/>
          <a:p>
            <a:r>
              <a:rPr lang="en-US" sz="2800" smtClean="0"/>
              <a:t>Jessica picks up a book on the floor.  Pushing up against gravity, she applies a force of 2 N and moves the book 1.5 m higher.  How much work did Jessica do on the book?</a:t>
            </a:r>
          </a:p>
          <a:p>
            <a:endParaRPr lang="en-US" sz="2800" smtClean="0"/>
          </a:p>
        </p:txBody>
      </p:sp>
      <p:pic>
        <p:nvPicPr>
          <p:cNvPr id="12292" name="Picture 4" descr="work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1957388"/>
            <a:ext cx="3276600" cy="3814762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Calculating Work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30725"/>
          </a:xfrm>
        </p:spPr>
        <p:txBody>
          <a:bodyPr/>
          <a:lstStyle/>
          <a:p>
            <a:r>
              <a:rPr lang="en-US" sz="2800" smtClean="0"/>
              <a:t>While the book is still resting on Jessica’s hand, she moves it sideways with a force of 0.5 N to a position 0.5 m away.  How much work did Jessica do on the book?</a:t>
            </a:r>
          </a:p>
          <a:p>
            <a:endParaRPr lang="en-US" sz="2800" smtClean="0"/>
          </a:p>
        </p:txBody>
      </p:sp>
      <p:pic>
        <p:nvPicPr>
          <p:cNvPr id="13316" name="Picture 4" descr="work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30913" y="1600200"/>
            <a:ext cx="3113087" cy="4530725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Power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4191000" cy="4876800"/>
          </a:xfrm>
        </p:spPr>
        <p:txBody>
          <a:bodyPr/>
          <a:lstStyle/>
          <a:p>
            <a:r>
              <a:rPr lang="en-US" smtClean="0"/>
              <a:t>Power is </a:t>
            </a:r>
            <a:r>
              <a:rPr lang="en-US" u="sng" smtClean="0"/>
              <a:t>the </a:t>
            </a:r>
            <a:r>
              <a:rPr lang="en-US" i="1" u="sng" smtClean="0"/>
              <a:t>rate</a:t>
            </a:r>
            <a:r>
              <a:rPr lang="en-US" u="sng" smtClean="0"/>
              <a:t> work is done</a:t>
            </a:r>
            <a:r>
              <a:rPr lang="en-US" smtClean="0"/>
              <a:t> .</a:t>
            </a:r>
          </a:p>
          <a:p>
            <a:endParaRPr lang="en-US" smtClean="0"/>
          </a:p>
          <a:p>
            <a:r>
              <a:rPr lang="en-US" smtClean="0"/>
              <a:t>Power is measured in </a:t>
            </a:r>
            <a:r>
              <a:rPr lang="en-US" u="sng" smtClean="0"/>
              <a:t>Watts</a:t>
            </a:r>
            <a:r>
              <a:rPr lang="en-US" smtClean="0"/>
              <a:t>  (</a:t>
            </a:r>
            <a:r>
              <a:rPr lang="en-US" u="sng" smtClean="0"/>
              <a:t>W</a:t>
            </a:r>
            <a:r>
              <a:rPr lang="en-US" smtClean="0"/>
              <a:t>) or </a:t>
            </a:r>
            <a:r>
              <a:rPr lang="en-US" u="sng" smtClean="0"/>
              <a:t>kilowatts</a:t>
            </a:r>
            <a:r>
              <a:rPr lang="en-US" smtClean="0"/>
              <a:t> (kW).</a:t>
            </a:r>
          </a:p>
        </p:txBody>
      </p:sp>
      <p:pic>
        <p:nvPicPr>
          <p:cNvPr id="14340" name="Picture 4" descr="C:\Documents and Settings\Administrator\Local Settings\Temporary Internet Files\Content.IE5\0DU3GD6F\MC9003515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581400"/>
            <a:ext cx="331311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en-US" smtClean="0"/>
              <a:t>Power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en-US" smtClean="0"/>
              <a:t>Power is the rate of Work done</a:t>
            </a:r>
          </a:p>
          <a:p>
            <a:r>
              <a:rPr lang="en-US" smtClean="0"/>
              <a:t>Power is the rate of Joules used per second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P = W/t</a:t>
            </a:r>
          </a:p>
          <a:p>
            <a:pPr algn="ctr">
              <a:buFont typeface="Wingdings" pitchFamily="2" charset="2"/>
              <a:buNone/>
            </a:pPr>
            <a:endParaRPr lang="en-US" sz="1400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P= power (watts)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w= work ( ______)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t= time (seconds)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137</TotalTime>
  <Words>847</Words>
  <Application>Microsoft Office PowerPoint</Application>
  <PresentationFormat>On-screen Show (4:3)</PresentationFormat>
  <Paragraphs>113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Technic</vt:lpstr>
      <vt:lpstr>Work, Power, &amp; Energy</vt:lpstr>
      <vt:lpstr>Work</vt:lpstr>
      <vt:lpstr>Work</vt:lpstr>
      <vt:lpstr>Work done in a system</vt:lpstr>
      <vt:lpstr>Calculating Work</vt:lpstr>
      <vt:lpstr>Calculating Work</vt:lpstr>
      <vt:lpstr>Calculating Work</vt:lpstr>
      <vt:lpstr>Power</vt:lpstr>
      <vt:lpstr>Power</vt:lpstr>
      <vt:lpstr>Calculating Power</vt:lpstr>
      <vt:lpstr>PowerPoint Presentation</vt:lpstr>
      <vt:lpstr>Energy</vt:lpstr>
      <vt:lpstr>What is Energy?</vt:lpstr>
      <vt:lpstr>Forms of Energy</vt:lpstr>
      <vt:lpstr>Kinetic Energy</vt:lpstr>
      <vt:lpstr>Kinetic Energy</vt:lpstr>
      <vt:lpstr>Practice Problems</vt:lpstr>
      <vt:lpstr>Potential Energy</vt:lpstr>
      <vt:lpstr>Gravitational Potential Energy</vt:lpstr>
      <vt:lpstr>Transfer of Energy</vt:lpstr>
      <vt:lpstr>Gravitational Potential Energy</vt:lpstr>
      <vt:lpstr>Conservation of Energy</vt:lpstr>
      <vt:lpstr>Transforming Energy</vt:lpstr>
      <vt:lpstr>Mechanical Energy</vt:lpstr>
      <vt:lpstr>How to Calculate  Mechanical Energy</vt:lpstr>
      <vt:lpstr>Mechanical Energy</vt:lpstr>
      <vt:lpstr>Example problem</vt:lpstr>
      <vt:lpstr>Mechanical Energy</vt:lpstr>
      <vt:lpstr>Law of Conservation of Energy</vt:lpstr>
      <vt:lpstr>Conservation of Energy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Power</dc:title>
  <dc:creator>Administrator</dc:creator>
  <cp:lastModifiedBy>Caroline</cp:lastModifiedBy>
  <cp:revision>39</cp:revision>
  <dcterms:created xsi:type="dcterms:W3CDTF">2008-09-18T20:12:31Z</dcterms:created>
  <dcterms:modified xsi:type="dcterms:W3CDTF">2014-08-29T19:03:32Z</dcterms:modified>
</cp:coreProperties>
</file>