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5" r:id="rId1"/>
  </p:sldMasterIdLst>
  <p:notesMasterIdLst>
    <p:notesMasterId r:id="rId34"/>
  </p:notesMasterIdLst>
  <p:sldIdLst>
    <p:sldId id="256" r:id="rId2"/>
    <p:sldId id="257" r:id="rId3"/>
    <p:sldId id="258" r:id="rId4"/>
    <p:sldId id="320" r:id="rId5"/>
    <p:sldId id="261" r:id="rId6"/>
    <p:sldId id="262" r:id="rId7"/>
    <p:sldId id="321" r:id="rId8"/>
    <p:sldId id="267" r:id="rId9"/>
    <p:sldId id="260" r:id="rId10"/>
    <p:sldId id="264" r:id="rId11"/>
    <p:sldId id="266" r:id="rId12"/>
    <p:sldId id="265" r:id="rId13"/>
    <p:sldId id="363" r:id="rId14"/>
    <p:sldId id="365" r:id="rId15"/>
    <p:sldId id="364" r:id="rId16"/>
    <p:sldId id="366" r:id="rId17"/>
    <p:sldId id="280" r:id="rId18"/>
    <p:sldId id="367" r:id="rId19"/>
    <p:sldId id="268" r:id="rId20"/>
    <p:sldId id="368" r:id="rId21"/>
    <p:sldId id="369" r:id="rId22"/>
    <p:sldId id="370" r:id="rId23"/>
    <p:sldId id="362" r:id="rId24"/>
    <p:sldId id="324" r:id="rId25"/>
    <p:sldId id="271" r:id="rId26"/>
    <p:sldId id="277" r:id="rId27"/>
    <p:sldId id="371" r:id="rId28"/>
    <p:sldId id="274" r:id="rId29"/>
    <p:sldId id="275" r:id="rId30"/>
    <p:sldId id="278" r:id="rId31"/>
    <p:sldId id="372" r:id="rId32"/>
    <p:sldId id="373" r:id="rId3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36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36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36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36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9" autoAdjust="0"/>
    <p:restoredTop sz="94660" autoAdjust="0"/>
  </p:normalViewPr>
  <p:slideViewPr>
    <p:cSldViewPr>
      <p:cViewPr>
        <p:scale>
          <a:sx n="81" d="100"/>
          <a:sy n="81" d="100"/>
        </p:scale>
        <p:origin x="-1056" y="-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6754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2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24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4B0611B-C992-49B1-9B9A-A9DC4822F9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7636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903F567-38A8-4EDC-B14C-A2ABA497438D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Electric Fields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EA36939-0F2C-4074-8614-22D2C7DF632F}" type="slidenum">
              <a:rPr lang="en-US" smtClean="0"/>
              <a:pPr/>
              <a:t>26</a:t>
            </a:fld>
            <a:endParaRPr lang="en-US" smtClean="0"/>
          </a:p>
        </p:txBody>
      </p:sp>
      <p:sp>
        <p:nvSpPr>
          <p:cNvPr id="64515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fontAlgn="t" hangingPunct="1"/>
            <a:r>
              <a:rPr lang="en-US" smtClean="0">
                <a:solidFill>
                  <a:srgbClr val="333333"/>
                </a:solidFill>
                <a:latin typeface="Lucida Sans Unicode" pitchFamily="34" charset="0"/>
                <a:cs typeface="Lucida Sans Unicode" pitchFamily="34" charset="0"/>
              </a:rPr>
              <a:t>a property of a conductor by virtue of which the passage of current is opposed, causing electric energy to be transformed into heat: 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EA36939-0F2C-4074-8614-22D2C7DF632F}" type="slidenum">
              <a:rPr lang="en-US" smtClean="0"/>
              <a:pPr/>
              <a:t>27</a:t>
            </a:fld>
            <a:endParaRPr lang="en-US" smtClean="0"/>
          </a:p>
        </p:txBody>
      </p:sp>
      <p:sp>
        <p:nvSpPr>
          <p:cNvPr id="64515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fontAlgn="t" hangingPunct="1"/>
            <a:r>
              <a:rPr lang="en-US" smtClean="0">
                <a:solidFill>
                  <a:srgbClr val="333333"/>
                </a:solidFill>
                <a:latin typeface="Lucida Sans Unicode" pitchFamily="34" charset="0"/>
                <a:cs typeface="Lucida Sans Unicode" pitchFamily="34" charset="0"/>
              </a:rPr>
              <a:t>a property of a conductor by virtue of which the passage of current is opposed, causing electric energy to be transformed into heat: 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2BEDED-BF9C-46AD-8824-C7AF5DCAFC3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7C0C38-5BBB-449A-8D76-892B0D4A4AF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1E8221-82F8-4850-BCCC-9DB090DF350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44463"/>
            <a:ext cx="7772400" cy="14319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1066800" y="1981200"/>
            <a:ext cx="38481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67300" y="1981200"/>
            <a:ext cx="38481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C4F7B7-8C11-46DF-8745-FFFA252A2C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44463"/>
            <a:ext cx="7772400" cy="14319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066800" y="1981200"/>
            <a:ext cx="38481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5067300" y="1981200"/>
            <a:ext cx="38481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C7FDC5-7055-4EB1-B6A2-E2148FEC29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B2DECD-60CF-4091-88D0-0CE0AB450B2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8CCFAB-3FC4-4B76-8EC4-3C3A44D1737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2885B9-1C87-45F0-A501-E12E4DB4B23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35770E-D598-418B-9327-00D9ED8F608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537DA2-C919-4C2D-BD0B-6E325AF5F81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3CC0BA-BCF1-495A-9CAE-AD0C9548004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71FE2A-ACC8-494E-BC6F-500425ABE33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pPr>
              <a:defRPr/>
            </a:pPr>
            <a:fld id="{F74F4F4D-FFCB-4B42-A58D-D4FDE172293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0370F13B-C98A-48E0-B9D0-8B434BD226C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  <p:sldLayoutId id="2147483717" r:id="rId12"/>
    <p:sldLayoutId id="2147483718" r:id="rId13"/>
  </p:sldLayoutIdLs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9.w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hyperlink" Target="http://outpost1.stellimare.com/scouting/mb/electricity/img/Bohr-Al-1.png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1371600"/>
            <a:ext cx="7851648" cy="2438400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en-US" sz="66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ambria" pitchFamily="18" charset="0"/>
              </a:rPr>
              <a:t>Intro to Electricity </a:t>
            </a:r>
            <a:br>
              <a:rPr lang="en-US" sz="66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ambria" pitchFamily="18" charset="0"/>
              </a:rPr>
            </a:br>
            <a:endParaRPr lang="en-US" sz="6600" dirty="0" smtClean="0">
              <a:solidFill>
                <a:schemeClr val="accent3">
                  <a:lumMod val="60000"/>
                  <a:lumOff val="40000"/>
                </a:schemeClr>
              </a:solidFill>
              <a:latin typeface="Cambria" pitchFamily="18" charset="0"/>
            </a:endParaRPr>
          </a:p>
        </p:txBody>
      </p:sp>
      <p:pic>
        <p:nvPicPr>
          <p:cNvPr id="3076" name="Picture 5" descr="illustratio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38400" y="3886200"/>
            <a:ext cx="3886200" cy="2072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85800"/>
            <a:ext cx="8229600" cy="932688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dirty="0" smtClean="0"/>
              <a:t>Conductors </a:t>
            </a:r>
            <a:r>
              <a:rPr lang="en-US" dirty="0" err="1" smtClean="0"/>
              <a:t>vs</a:t>
            </a:r>
            <a:r>
              <a:rPr lang="en-US" dirty="0" smtClean="0"/>
              <a:t> Insulators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3600" b="1" i="1" dirty="0" smtClean="0">
                <a:latin typeface="Cambria" pitchFamily="18" charset="0"/>
              </a:rPr>
              <a:t>Conductor</a:t>
            </a:r>
            <a:r>
              <a:rPr lang="en-US" sz="3600" dirty="0" smtClean="0">
                <a:latin typeface="Cambria" pitchFamily="18" charset="0"/>
              </a:rPr>
              <a:t>–</a:t>
            </a:r>
            <a:r>
              <a:rPr lang="en-US" sz="3600" b="1" i="1" u="sng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electrons</a:t>
            </a:r>
            <a:r>
              <a:rPr lang="en-US" sz="3600" dirty="0" smtClean="0">
                <a:latin typeface="Cambria" pitchFamily="18" charset="0"/>
              </a:rPr>
              <a:t> are able to move </a:t>
            </a:r>
            <a:r>
              <a:rPr lang="en-US" sz="3600" b="1" i="1" u="sng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easily</a:t>
            </a:r>
            <a:r>
              <a:rPr lang="en-US" sz="3600" dirty="0" smtClean="0">
                <a:latin typeface="Cambria" pitchFamily="18" charset="0"/>
              </a:rPr>
              <a:t> – </a:t>
            </a:r>
            <a:r>
              <a:rPr lang="en-US" sz="3600" b="1" i="1" u="sng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metals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sz="1200" dirty="0" smtClean="0">
              <a:latin typeface="Cambria" pitchFamily="18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sz="3600" b="1" i="1" dirty="0" smtClean="0">
                <a:latin typeface="Cambria" pitchFamily="18" charset="0"/>
              </a:rPr>
              <a:t>Insulator </a:t>
            </a:r>
            <a:r>
              <a:rPr lang="en-US" sz="3600" dirty="0" smtClean="0">
                <a:latin typeface="Cambria" pitchFamily="18" charset="0"/>
              </a:rPr>
              <a:t>– electrons not able to move easily – </a:t>
            </a:r>
            <a:r>
              <a:rPr lang="en-US" sz="3600" b="1" i="1" u="sng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plastics, rubber, glass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sz="1200" dirty="0" smtClean="0">
              <a:latin typeface="Cambria" pitchFamily="18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sz="3600" dirty="0" smtClean="0">
                <a:latin typeface="Cambria" pitchFamily="18" charset="0"/>
              </a:rPr>
              <a:t>Why is this important when it comes to electricity?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dirty="0" smtClean="0"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814388"/>
            <a:ext cx="7772400" cy="762000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en-US" dirty="0" smtClean="0">
                <a:latin typeface="Calibri" pitchFamily="34" charset="0"/>
              </a:rPr>
              <a:t>Static Electricity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935480"/>
            <a:ext cx="8458200" cy="461772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3600" dirty="0" smtClean="0">
                <a:latin typeface="Cambria" pitchFamily="18" charset="0"/>
                <a:cs typeface="Times New Roman" pitchFamily="18" charset="0"/>
              </a:rPr>
              <a:t>The </a:t>
            </a:r>
            <a:r>
              <a:rPr lang="en-US" sz="3600" b="1" i="1" u="sng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cs typeface="Times New Roman" pitchFamily="18" charset="0"/>
              </a:rPr>
              <a:t>transfer</a:t>
            </a:r>
            <a:r>
              <a:rPr lang="en-US" sz="3600" dirty="0" smtClean="0">
                <a:latin typeface="Cambria" pitchFamily="18" charset="0"/>
                <a:cs typeface="Times New Roman" pitchFamily="18" charset="0"/>
              </a:rPr>
              <a:t> of electrons from one object to another without further </a:t>
            </a:r>
            <a:r>
              <a:rPr lang="en-US" sz="3600" b="1" i="1" u="sng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cs typeface="Times New Roman" pitchFamily="18" charset="0"/>
              </a:rPr>
              <a:t>movement</a:t>
            </a:r>
            <a:r>
              <a:rPr lang="en-US" sz="3600" dirty="0" smtClean="0">
                <a:latin typeface="Cambria" pitchFamily="18" charset="0"/>
                <a:cs typeface="Times New Roman" pitchFamily="18" charset="0"/>
              </a:rPr>
              <a:t> is called </a:t>
            </a:r>
            <a:r>
              <a:rPr lang="en-US" sz="3600" b="1" i="1" dirty="0" smtClean="0">
                <a:latin typeface="Cambria" pitchFamily="18" charset="0"/>
                <a:cs typeface="Times New Roman" pitchFamily="18" charset="0"/>
              </a:rPr>
              <a:t>static electricity</a:t>
            </a:r>
            <a:r>
              <a:rPr lang="en-US" sz="3600" dirty="0" smtClean="0">
                <a:latin typeface="Cambria" pitchFamily="18" charset="0"/>
                <a:cs typeface="Times New Roman" pitchFamily="18" charset="0"/>
              </a:rPr>
              <a:t>.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sz="1300" dirty="0" smtClean="0">
              <a:latin typeface="Cambria" pitchFamily="18" charset="0"/>
              <a:cs typeface="Times New Roman" pitchFamily="18" charset="0"/>
            </a:endParaRPr>
          </a:p>
          <a:p>
            <a:pPr lvl="1">
              <a:lnSpc>
                <a:spcPct val="90000"/>
              </a:lnSpc>
              <a:defRPr/>
            </a:pPr>
            <a:r>
              <a:rPr lang="en-US" sz="3400" dirty="0" smtClean="0">
                <a:latin typeface="Cambria" pitchFamily="18" charset="0"/>
                <a:cs typeface="Times New Roman" pitchFamily="18" charset="0"/>
              </a:rPr>
              <a:t>Static means </a:t>
            </a:r>
            <a:r>
              <a:rPr lang="en-US" sz="3400" i="1" dirty="0" smtClean="0">
                <a:latin typeface="Cambria" pitchFamily="18" charset="0"/>
                <a:cs typeface="Times New Roman" pitchFamily="18" charset="0"/>
              </a:rPr>
              <a:t>not moving </a:t>
            </a:r>
            <a:r>
              <a:rPr lang="en-US" sz="3400" dirty="0" smtClean="0">
                <a:latin typeface="Cambria" pitchFamily="18" charset="0"/>
                <a:cs typeface="Times New Roman" pitchFamily="18" charset="0"/>
              </a:rPr>
              <a:t>or </a:t>
            </a:r>
            <a:r>
              <a:rPr lang="en-US" sz="3400" b="1" i="1" u="sng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cs typeface="Times New Roman" pitchFamily="18" charset="0"/>
              </a:rPr>
              <a:t>stationary</a:t>
            </a:r>
            <a:r>
              <a:rPr lang="en-US" sz="3400" dirty="0" smtClean="0">
                <a:latin typeface="Cambria" pitchFamily="18" charset="0"/>
                <a:cs typeface="Times New Roman" pitchFamily="18" charset="0"/>
              </a:rPr>
              <a:t>.</a:t>
            </a:r>
          </a:p>
          <a:p>
            <a:pPr lvl="1">
              <a:lnSpc>
                <a:spcPct val="90000"/>
              </a:lnSpc>
              <a:defRPr/>
            </a:pPr>
            <a:endParaRPr lang="en-US" sz="1300" dirty="0" smtClean="0">
              <a:latin typeface="Cambria" pitchFamily="18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sz="3600" b="1" dirty="0" smtClean="0">
                <a:latin typeface="Cambria" pitchFamily="18" charset="0"/>
                <a:cs typeface="Times New Roman" pitchFamily="18" charset="0"/>
              </a:rPr>
              <a:t>Static electricity</a:t>
            </a:r>
            <a:r>
              <a:rPr lang="en-US" sz="3600" dirty="0" smtClean="0">
                <a:latin typeface="Cambria" pitchFamily="18" charset="0"/>
                <a:cs typeface="Times New Roman" pitchFamily="18" charset="0"/>
              </a:rPr>
              <a:t> is the build up of electric charges on an object.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sz="1300" dirty="0" smtClean="0">
              <a:latin typeface="Cambria" pitchFamily="18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sz="3600" dirty="0" smtClean="0">
                <a:latin typeface="Cambria" pitchFamily="18" charset="0"/>
                <a:cs typeface="Times New Roman" pitchFamily="18" charset="0"/>
              </a:rPr>
              <a:t>Once built up, the charges remain at </a:t>
            </a:r>
            <a:r>
              <a:rPr lang="en-US" sz="3600" b="1" i="1" u="sng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cs typeface="Times New Roman" pitchFamily="18" charset="0"/>
              </a:rPr>
              <a:t>rest</a:t>
            </a:r>
            <a:r>
              <a:rPr lang="en-US" sz="3600" dirty="0" smtClean="0">
                <a:latin typeface="Cambria" pitchFamily="18" charset="0"/>
                <a:cs typeface="Times New Roman" pitchFamily="18" charset="0"/>
              </a:rPr>
              <a:t>; they do not </a:t>
            </a:r>
            <a:r>
              <a:rPr lang="en-US" sz="3600" b="1" i="1" u="sng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cs typeface="Times New Roman" pitchFamily="18" charset="0"/>
              </a:rPr>
              <a:t>flow</a:t>
            </a:r>
            <a:r>
              <a:rPr lang="en-US" sz="3600" dirty="0" smtClean="0">
                <a:latin typeface="Cambria" pitchFamily="18" charset="0"/>
                <a:cs typeface="Times New Roman" pitchFamily="18" charset="0"/>
              </a:rPr>
              <a:t>!</a:t>
            </a:r>
            <a:r>
              <a:rPr lang="en-US" sz="3600" dirty="0" smtClean="0">
                <a:latin typeface="Cambria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609600"/>
            <a:ext cx="7772400" cy="966788"/>
          </a:xfrm>
        </p:spPr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en-US" dirty="0" smtClean="0"/>
              <a:t>Methods of Charging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676400"/>
            <a:ext cx="8077200" cy="4724400"/>
          </a:xfrm>
        </p:spPr>
        <p:txBody>
          <a:bodyPr>
            <a:normAutofit/>
          </a:bodyPr>
          <a:lstStyle/>
          <a:p>
            <a:pPr marL="533400" indent="-533400" eaLnBrk="1" hangingPunct="1">
              <a:buFontTx/>
              <a:buAutoNum type="arabicPeriod"/>
              <a:defRPr/>
            </a:pPr>
            <a:r>
              <a:rPr lang="en-US" sz="3600" b="1" i="1" dirty="0" smtClean="0">
                <a:latin typeface="Cambria" pitchFamily="18" charset="0"/>
              </a:rPr>
              <a:t>Conduction</a:t>
            </a:r>
          </a:p>
          <a:p>
            <a:pPr marL="914400" lvl="1" indent="-457200" eaLnBrk="1" hangingPunct="1">
              <a:defRPr/>
            </a:pPr>
            <a:r>
              <a:rPr lang="en-US" sz="3600" b="1" i="1" u="sng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Direct Contact</a:t>
            </a:r>
          </a:p>
          <a:p>
            <a:pPr marL="914400" lvl="1" indent="-457200" eaLnBrk="1" hangingPunct="1">
              <a:defRPr/>
            </a:pPr>
            <a:r>
              <a:rPr lang="en-US" sz="3600" b="1" i="1" dirty="0" smtClean="0">
                <a:latin typeface="Cambria" pitchFamily="18" charset="0"/>
              </a:rPr>
              <a:t>Conductors</a:t>
            </a:r>
            <a:r>
              <a:rPr lang="en-US" sz="3600" dirty="0" smtClean="0">
                <a:latin typeface="Cambria" pitchFamily="18" charset="0"/>
              </a:rPr>
              <a:t> are made of materials that easily conduct electricity</a:t>
            </a:r>
          </a:p>
        </p:txBody>
      </p:sp>
      <p:sp>
        <p:nvSpPr>
          <p:cNvPr id="14340" name="Rectangle 5"/>
          <p:cNvSpPr>
            <a:spLocks noChangeArrowheads="1"/>
          </p:cNvSpPr>
          <p:nvPr/>
        </p:nvSpPr>
        <p:spPr bwMode="auto">
          <a:xfrm>
            <a:off x="0" y="18288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pic>
        <p:nvPicPr>
          <p:cNvPr id="59394" name="Picture 2" descr="charging by conductio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0" y="4199707"/>
            <a:ext cx="2743200" cy="242969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609600"/>
            <a:ext cx="7772400" cy="966788"/>
          </a:xfrm>
        </p:spPr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en-US" dirty="0" smtClean="0"/>
              <a:t>Methods of Charging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09600" y="1676400"/>
            <a:ext cx="8077200" cy="4724400"/>
          </a:xfrm>
        </p:spPr>
        <p:txBody>
          <a:bodyPr>
            <a:normAutofit/>
          </a:bodyPr>
          <a:lstStyle/>
          <a:p>
            <a:pPr marL="533400" indent="-533400" eaLnBrk="1" hangingPunct="1">
              <a:buFont typeface="+mj-lt"/>
              <a:buAutoNum type="arabicPeriod" startAt="2"/>
              <a:defRPr/>
            </a:pPr>
            <a:r>
              <a:rPr lang="en-US" sz="3600" b="1" i="1" dirty="0" smtClean="0">
                <a:latin typeface="Cambria" pitchFamily="18" charset="0"/>
              </a:rPr>
              <a:t>Induction</a:t>
            </a:r>
          </a:p>
          <a:p>
            <a:pPr marL="914400" lvl="1" indent="-457200" eaLnBrk="1" hangingPunct="1">
              <a:buFont typeface="Arial" pitchFamily="34" charset="0"/>
              <a:buChar char="•"/>
              <a:defRPr/>
            </a:pPr>
            <a:r>
              <a:rPr lang="en-US" sz="3600" b="1" i="1" u="sng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cs typeface="Times New Roman" pitchFamily="18" charset="0"/>
              </a:rPr>
              <a:t>No contact</a:t>
            </a:r>
            <a:r>
              <a:rPr lang="en-US" sz="3600" dirty="0" smtClean="0">
                <a:latin typeface="Cambria" pitchFamily="18" charset="0"/>
                <a:cs typeface="Times New Roman" pitchFamily="18" charset="0"/>
              </a:rPr>
              <a:t> necessary</a:t>
            </a:r>
            <a:r>
              <a:rPr lang="en-US" sz="3600" dirty="0" smtClean="0">
                <a:latin typeface="Cambria" pitchFamily="18" charset="0"/>
              </a:rPr>
              <a:t> </a:t>
            </a:r>
          </a:p>
          <a:p>
            <a:pPr marL="914400" lvl="1" indent="-457200" eaLnBrk="1" hangingPunct="1">
              <a:buFont typeface="Arial" pitchFamily="34" charset="0"/>
              <a:buChar char="•"/>
              <a:defRPr/>
            </a:pPr>
            <a:r>
              <a:rPr lang="en-US" sz="3600" b="1" i="1" u="sng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Rearrangement</a:t>
            </a:r>
            <a:r>
              <a:rPr lang="en-US" sz="3600" dirty="0" smtClean="0">
                <a:latin typeface="Cambria" pitchFamily="18" charset="0"/>
              </a:rPr>
              <a:t> of electric charges</a:t>
            </a:r>
          </a:p>
        </p:txBody>
      </p:sp>
      <p:sp>
        <p:nvSpPr>
          <p:cNvPr id="14340" name="Rectangle 5"/>
          <p:cNvSpPr>
            <a:spLocks noChangeArrowheads="1"/>
          </p:cNvSpPr>
          <p:nvPr/>
        </p:nvSpPr>
        <p:spPr bwMode="auto">
          <a:xfrm>
            <a:off x="0" y="18288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609600"/>
            <a:ext cx="7772400" cy="966788"/>
          </a:xfrm>
        </p:spPr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en-US" dirty="0" smtClean="0"/>
              <a:t>Methods of Charging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09600" y="1676400"/>
            <a:ext cx="8077200" cy="4724400"/>
          </a:xfrm>
        </p:spPr>
        <p:txBody>
          <a:bodyPr>
            <a:normAutofit/>
          </a:bodyPr>
          <a:lstStyle/>
          <a:p>
            <a:pPr marL="533400" indent="-533400" eaLnBrk="1" hangingPunct="1">
              <a:buFont typeface="+mj-lt"/>
              <a:buAutoNum type="arabicPeriod" startAt="2"/>
              <a:defRPr/>
            </a:pPr>
            <a:r>
              <a:rPr lang="en-US" sz="3600" b="1" i="1" dirty="0" smtClean="0">
                <a:latin typeface="Cambria" pitchFamily="18" charset="0"/>
              </a:rPr>
              <a:t>Induction</a:t>
            </a:r>
          </a:p>
        </p:txBody>
      </p:sp>
      <p:sp>
        <p:nvSpPr>
          <p:cNvPr id="14340" name="Rectangle 5"/>
          <p:cNvSpPr>
            <a:spLocks noChangeArrowheads="1"/>
          </p:cNvSpPr>
          <p:nvPr/>
        </p:nvSpPr>
        <p:spPr bwMode="auto">
          <a:xfrm>
            <a:off x="0" y="18288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pic>
        <p:nvPicPr>
          <p:cNvPr id="5" name="Picture 5" descr="u8l2b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4700" y="2438400"/>
            <a:ext cx="76835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609600"/>
            <a:ext cx="7772400" cy="966788"/>
          </a:xfrm>
        </p:spPr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en-US" dirty="0" smtClean="0"/>
              <a:t>Methods of Charging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6200" y="1828800"/>
            <a:ext cx="8991600" cy="4724400"/>
          </a:xfrm>
        </p:spPr>
        <p:txBody>
          <a:bodyPr>
            <a:normAutofit/>
          </a:bodyPr>
          <a:lstStyle/>
          <a:p>
            <a:pPr marL="742950" indent="-742950" eaLnBrk="1" hangingPunct="1">
              <a:buFont typeface="+mj-lt"/>
              <a:buAutoNum type="arabicPeriod" startAt="3"/>
              <a:defRPr/>
            </a:pPr>
            <a:r>
              <a:rPr lang="en-US" sz="3600" b="1" i="1" dirty="0" smtClean="0">
                <a:latin typeface="Cambria" pitchFamily="18" charset="0"/>
              </a:rPr>
              <a:t>Friction</a:t>
            </a:r>
          </a:p>
          <a:p>
            <a:pPr marL="914400" lvl="1" indent="-457200" eaLnBrk="1" hangingPunct="1">
              <a:defRPr/>
            </a:pPr>
            <a:r>
              <a:rPr lang="en-US" sz="3600" dirty="0" smtClean="0">
                <a:latin typeface="Cambria" pitchFamily="18" charset="0"/>
              </a:rPr>
              <a:t>Rubbing 2 objects together</a:t>
            </a:r>
          </a:p>
          <a:p>
            <a:pPr marL="914400" lvl="1" indent="-457200" eaLnBrk="1" hangingPunct="1">
              <a:defRPr/>
            </a:pPr>
            <a:r>
              <a:rPr lang="en-US" sz="3600" dirty="0" smtClean="0">
                <a:latin typeface="Cambria" pitchFamily="18" charset="0"/>
              </a:rPr>
              <a:t>One </a:t>
            </a:r>
            <a:r>
              <a:rPr lang="en-US" sz="3600" b="1" i="1" dirty="0" smtClean="0">
                <a:latin typeface="Cambria" pitchFamily="18" charset="0"/>
              </a:rPr>
              <a:t>loses</a:t>
            </a:r>
            <a:r>
              <a:rPr lang="en-US" sz="3600" dirty="0" smtClean="0">
                <a:latin typeface="Cambria" pitchFamily="18" charset="0"/>
              </a:rPr>
              <a:t> electrons, one </a:t>
            </a:r>
            <a:r>
              <a:rPr lang="en-US" sz="3600" b="1" i="1" u="sng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gains</a:t>
            </a:r>
            <a:r>
              <a:rPr lang="en-US" sz="3600" dirty="0" smtClean="0">
                <a:latin typeface="Cambria" pitchFamily="18" charset="0"/>
              </a:rPr>
              <a:t> electrons</a:t>
            </a:r>
          </a:p>
          <a:p>
            <a:pPr marL="914400" lvl="1" indent="-457200" eaLnBrk="1" hangingPunct="1">
              <a:defRPr/>
            </a:pPr>
            <a:r>
              <a:rPr lang="en-US" sz="3600" dirty="0" smtClean="0">
                <a:latin typeface="Cambria" pitchFamily="18" charset="0"/>
              </a:rPr>
              <a:t>Both become </a:t>
            </a:r>
            <a:r>
              <a:rPr lang="en-US" sz="3600" b="1" i="1" u="sng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charged</a:t>
            </a:r>
            <a:endParaRPr lang="en-US" sz="3600" b="1" dirty="0" smtClean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sp>
        <p:nvSpPr>
          <p:cNvPr id="14340" name="Rectangle 5"/>
          <p:cNvSpPr>
            <a:spLocks noChangeArrowheads="1"/>
          </p:cNvSpPr>
          <p:nvPr/>
        </p:nvSpPr>
        <p:spPr bwMode="auto">
          <a:xfrm>
            <a:off x="0" y="18288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609600"/>
            <a:ext cx="7772400" cy="966788"/>
          </a:xfrm>
        </p:spPr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en-US" dirty="0" smtClean="0"/>
              <a:t>Methods of Charging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6200" y="1828800"/>
            <a:ext cx="8991600" cy="4724400"/>
          </a:xfrm>
        </p:spPr>
        <p:txBody>
          <a:bodyPr>
            <a:normAutofit/>
          </a:bodyPr>
          <a:lstStyle/>
          <a:p>
            <a:pPr marL="742950" indent="-742950" eaLnBrk="1" hangingPunct="1">
              <a:buFont typeface="+mj-lt"/>
              <a:buAutoNum type="arabicPeriod" startAt="3"/>
              <a:defRPr/>
            </a:pPr>
            <a:r>
              <a:rPr lang="en-US" sz="3600" b="1" i="1" dirty="0" smtClean="0">
                <a:latin typeface="Cambria" pitchFamily="18" charset="0"/>
              </a:rPr>
              <a:t>Friction</a:t>
            </a:r>
          </a:p>
        </p:txBody>
      </p:sp>
      <p:sp>
        <p:nvSpPr>
          <p:cNvPr id="14340" name="Rectangle 5"/>
          <p:cNvSpPr>
            <a:spLocks noChangeArrowheads="1"/>
          </p:cNvSpPr>
          <p:nvPr/>
        </p:nvSpPr>
        <p:spPr bwMode="auto">
          <a:xfrm>
            <a:off x="0" y="18288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pic>
        <p:nvPicPr>
          <p:cNvPr id="8704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2590800"/>
            <a:ext cx="7439025" cy="3590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457200"/>
            <a:ext cx="7772400" cy="1119188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dirty="0" smtClean="0">
                <a:latin typeface="Calibri" pitchFamily="34" charset="0"/>
              </a:rPr>
              <a:t>Detecting Electric Charge</a:t>
            </a:r>
          </a:p>
        </p:txBody>
      </p:sp>
      <p:sp>
        <p:nvSpPr>
          <p:cNvPr id="3174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304800" y="1981200"/>
            <a:ext cx="8610600" cy="41148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3600" b="1" i="1" dirty="0" smtClean="0">
                <a:latin typeface="Cambria" pitchFamily="18" charset="0"/>
              </a:rPr>
              <a:t>Electroscope</a:t>
            </a:r>
            <a:r>
              <a:rPr lang="en-US" sz="3600" dirty="0" smtClean="0">
                <a:latin typeface="Cambria" pitchFamily="18" charset="0"/>
              </a:rPr>
              <a:t> – detects electric charge</a:t>
            </a:r>
          </a:p>
          <a:p>
            <a:pPr eaLnBrk="1" hangingPunct="1">
              <a:defRPr/>
            </a:pPr>
            <a:endParaRPr lang="en-US" sz="1200" b="1" i="1" dirty="0" smtClean="0">
              <a:latin typeface="Cambria" pitchFamily="18" charset="0"/>
            </a:endParaRPr>
          </a:p>
          <a:p>
            <a:pPr eaLnBrk="1" hangingPunct="1">
              <a:defRPr/>
            </a:pPr>
            <a:r>
              <a:rPr lang="en-US" sz="3600" dirty="0" smtClean="0">
                <a:latin typeface="Cambria" pitchFamily="18" charset="0"/>
              </a:rPr>
              <a:t>Leaves </a:t>
            </a:r>
          </a:p>
          <a:p>
            <a:pPr lvl="1">
              <a:defRPr/>
            </a:pPr>
            <a:r>
              <a:rPr lang="en-US" sz="3600" dirty="0" smtClean="0">
                <a:latin typeface="Cambria" pitchFamily="18" charset="0"/>
              </a:rPr>
              <a:t>flaps of </a:t>
            </a:r>
            <a:r>
              <a:rPr lang="en-US" sz="3600" b="1" i="1" u="sng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metal</a:t>
            </a:r>
            <a:r>
              <a:rPr lang="en-US" sz="3600" dirty="0" smtClean="0">
                <a:solidFill>
                  <a:schemeClr val="accent5">
                    <a:lumMod val="75000"/>
                  </a:schemeClr>
                </a:solidFill>
                <a:latin typeface="Cambria" pitchFamily="18" charset="0"/>
              </a:rPr>
              <a:t> </a:t>
            </a:r>
          </a:p>
          <a:p>
            <a:pPr lvl="1">
              <a:defRPr/>
            </a:pPr>
            <a:r>
              <a:rPr lang="en-US" sz="3600" dirty="0" smtClean="0">
                <a:latin typeface="Cambria" pitchFamily="18" charset="0"/>
              </a:rPr>
              <a:t>hang </a:t>
            </a:r>
            <a:r>
              <a:rPr lang="en-US" sz="3600" b="1" i="1" u="sng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straight</a:t>
            </a:r>
            <a:r>
              <a:rPr lang="en-US" sz="3600" dirty="0" smtClean="0">
                <a:latin typeface="Cambria" pitchFamily="18" charset="0"/>
              </a:rPr>
              <a:t> – no charge</a:t>
            </a:r>
          </a:p>
          <a:p>
            <a:pPr lvl="1">
              <a:defRPr/>
            </a:pPr>
            <a:r>
              <a:rPr lang="en-US" sz="3600" dirty="0" smtClean="0">
                <a:latin typeface="Cambria" pitchFamily="18" charset="0"/>
              </a:rPr>
              <a:t>leaves </a:t>
            </a:r>
            <a:r>
              <a:rPr lang="en-US" sz="3600" b="1" i="1" u="sng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spread</a:t>
            </a:r>
            <a:r>
              <a:rPr lang="en-US" sz="3600" dirty="0" smtClean="0">
                <a:latin typeface="Cambria" pitchFamily="18" charset="0"/>
              </a:rPr>
              <a:t> – electric charge present</a:t>
            </a:r>
          </a:p>
        </p:txBody>
      </p:sp>
      <p:pic>
        <p:nvPicPr>
          <p:cNvPr id="60418" name="Picture 2" descr="http://www.nwelearning.com/m6/15_data/electrostatic/electroscope/static_detection-simple_electroscope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34200" y="2743200"/>
            <a:ext cx="1609725" cy="222031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457200"/>
            <a:ext cx="7772400" cy="1119188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dirty="0" smtClean="0">
                <a:latin typeface="Calibri" pitchFamily="34" charset="0"/>
              </a:rPr>
              <a:t>Detecting Electric Charge</a:t>
            </a:r>
          </a:p>
        </p:txBody>
      </p:sp>
      <p:pic>
        <p:nvPicPr>
          <p:cNvPr id="8806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1981200"/>
            <a:ext cx="725805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814388"/>
            <a:ext cx="7772400" cy="762000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en-US" dirty="0" smtClean="0">
                <a:latin typeface="Calibri" pitchFamily="34" charset="0"/>
              </a:rPr>
              <a:t>Electric Discharge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3600" dirty="0" smtClean="0">
                <a:latin typeface="Cambria" pitchFamily="18" charset="0"/>
                <a:cs typeface="Times New Roman" pitchFamily="18" charset="0"/>
              </a:rPr>
              <a:t>Charged objects usually </a:t>
            </a:r>
            <a:r>
              <a:rPr lang="en-US" sz="3600" b="1" i="1" u="sng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cs typeface="Times New Roman" pitchFamily="18" charset="0"/>
              </a:rPr>
              <a:t>lose</a:t>
            </a:r>
            <a:r>
              <a:rPr lang="en-US" sz="3600" dirty="0" smtClean="0">
                <a:latin typeface="Cambria" pitchFamily="18" charset="0"/>
                <a:cs typeface="Times New Roman" pitchFamily="18" charset="0"/>
              </a:rPr>
              <a:t> their charge to </a:t>
            </a:r>
            <a:r>
              <a:rPr lang="en-US" sz="3600" b="1" i="1" u="sng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cs typeface="Times New Roman" pitchFamily="18" charset="0"/>
              </a:rPr>
              <a:t>water</a:t>
            </a:r>
            <a:r>
              <a:rPr lang="en-US" sz="3600" dirty="0" smtClean="0">
                <a:latin typeface="Cambria" pitchFamily="18" charset="0"/>
                <a:cs typeface="Times New Roman" pitchFamily="18" charset="0"/>
              </a:rPr>
              <a:t> molecules in the air</a:t>
            </a:r>
          </a:p>
          <a:p>
            <a:pPr eaLnBrk="1" hangingPunct="1">
              <a:defRPr/>
            </a:pPr>
            <a:endParaRPr lang="en-US" sz="1200" dirty="0" smtClean="0">
              <a:latin typeface="Cambria" pitchFamily="18" charset="0"/>
              <a:cs typeface="Times New Roman" pitchFamily="18" charset="0"/>
            </a:endParaRPr>
          </a:p>
          <a:p>
            <a:pPr eaLnBrk="1" hangingPunct="1">
              <a:defRPr/>
            </a:pPr>
            <a:r>
              <a:rPr lang="en-US" sz="3600" dirty="0" smtClean="0">
                <a:latin typeface="Cambria" pitchFamily="18" charset="0"/>
                <a:cs typeface="Times New Roman" pitchFamily="18" charset="0"/>
              </a:rPr>
              <a:t>Static electricity is more noticeable on dry days. Why?</a:t>
            </a:r>
            <a:r>
              <a:rPr lang="en-US" sz="3600" dirty="0" smtClean="0">
                <a:latin typeface="Cambria" pitchFamily="18" charset="0"/>
              </a:rPr>
              <a:t> </a:t>
            </a:r>
          </a:p>
          <a:p>
            <a:pPr eaLnBrk="1" hangingPunct="1">
              <a:defRPr/>
            </a:pPr>
            <a:endParaRPr lang="en-US" sz="1400" dirty="0" smtClean="0">
              <a:latin typeface="Cambria" pitchFamily="18" charset="0"/>
            </a:endParaRPr>
          </a:p>
          <a:p>
            <a:pPr eaLnBrk="1" hangingPunct="1">
              <a:defRPr/>
            </a:pPr>
            <a:r>
              <a:rPr lang="en-US" sz="3600" b="1" i="1" dirty="0" smtClean="0">
                <a:latin typeface="Cambria" pitchFamily="18" charset="0"/>
              </a:rPr>
              <a:t>Electric discharge </a:t>
            </a:r>
            <a:r>
              <a:rPr lang="en-US" sz="3600" dirty="0" smtClean="0">
                <a:latin typeface="Cambria" pitchFamily="18" charset="0"/>
              </a:rPr>
              <a:t>is the </a:t>
            </a:r>
            <a:r>
              <a:rPr lang="en-US" sz="3600" b="1" i="1" u="sng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loss</a:t>
            </a:r>
            <a:r>
              <a:rPr lang="en-US" sz="3600" dirty="0" smtClean="0">
                <a:latin typeface="Cambria" pitchFamily="18" charset="0"/>
              </a:rPr>
              <a:t> of static electricity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814388"/>
            <a:ext cx="7772400" cy="762000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en-US" dirty="0" smtClean="0">
                <a:latin typeface="Calibri" pitchFamily="34" charset="0"/>
              </a:rPr>
              <a:t>Review of the Atom</a:t>
            </a:r>
          </a:p>
        </p:txBody>
      </p:sp>
      <p:pic>
        <p:nvPicPr>
          <p:cNvPr id="4100" name="Picture 7" descr="atom-with-electrons"/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2209800"/>
            <a:ext cx="3048000" cy="3048000"/>
          </a:xfrm>
        </p:spPr>
      </p:pic>
      <p:sp>
        <p:nvSpPr>
          <p:cNvPr id="512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3733800" y="1981200"/>
            <a:ext cx="5181600" cy="45720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sz="3600" dirty="0" smtClean="0">
                <a:latin typeface="Cambria" pitchFamily="18" charset="0"/>
              </a:rPr>
              <a:t>Subatomic Particles</a:t>
            </a:r>
          </a:p>
          <a:p>
            <a:pPr lvl="1">
              <a:defRPr/>
            </a:pPr>
            <a:r>
              <a:rPr lang="en-US" sz="3600" dirty="0" smtClean="0">
                <a:latin typeface="Cambria" pitchFamily="18" charset="0"/>
              </a:rPr>
              <a:t>Protons</a:t>
            </a:r>
          </a:p>
          <a:p>
            <a:pPr lvl="1">
              <a:defRPr/>
            </a:pPr>
            <a:r>
              <a:rPr lang="en-US" sz="3600" dirty="0" smtClean="0">
                <a:latin typeface="Cambria" pitchFamily="18" charset="0"/>
              </a:rPr>
              <a:t>Electrons</a:t>
            </a:r>
          </a:p>
          <a:p>
            <a:pPr lvl="1">
              <a:defRPr/>
            </a:pPr>
            <a:r>
              <a:rPr lang="en-US" sz="3600" dirty="0" smtClean="0">
                <a:latin typeface="Cambria" pitchFamily="18" charset="0"/>
              </a:rPr>
              <a:t>Neutrons</a:t>
            </a:r>
          </a:p>
          <a:p>
            <a:pPr eaLnBrk="1" hangingPunct="1">
              <a:defRPr/>
            </a:pPr>
            <a:endParaRPr lang="en-US" sz="1200" dirty="0" smtClean="0">
              <a:latin typeface="Cambria" pitchFamily="18" charset="0"/>
            </a:endParaRPr>
          </a:p>
          <a:p>
            <a:pPr eaLnBrk="1" hangingPunct="1">
              <a:defRPr/>
            </a:pPr>
            <a:r>
              <a:rPr lang="en-US" sz="3600" dirty="0" smtClean="0">
                <a:latin typeface="Cambria" pitchFamily="18" charset="0"/>
              </a:rPr>
              <a:t>Electrically </a:t>
            </a:r>
            <a:r>
              <a:rPr lang="en-US" sz="3600" b="1" i="1" u="sng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neutral</a:t>
            </a:r>
          </a:p>
          <a:p>
            <a:pPr eaLnBrk="1" hangingPunct="1">
              <a:defRPr/>
            </a:pPr>
            <a:endParaRPr lang="en-US" sz="1200" b="1" i="1" u="sng" dirty="0" smtClean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pPr eaLnBrk="1" hangingPunct="1">
              <a:defRPr/>
            </a:pPr>
            <a:r>
              <a:rPr lang="en-US" sz="3600" dirty="0" smtClean="0">
                <a:latin typeface="Cambria" pitchFamily="18" charset="0"/>
              </a:rPr>
              <a:t># protons = # </a:t>
            </a:r>
            <a:r>
              <a:rPr lang="en-US" sz="3600" b="1" i="1" u="sng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electrons</a:t>
            </a:r>
          </a:p>
          <a:p>
            <a:pPr eaLnBrk="1" hangingPunct="1">
              <a:defRPr/>
            </a:pPr>
            <a:endParaRPr lang="en-US" sz="1200" b="1" i="1" u="sng" dirty="0" smtClean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814388"/>
            <a:ext cx="7772400" cy="762000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en-US" dirty="0" smtClean="0">
                <a:latin typeface="Calibri" pitchFamily="34" charset="0"/>
              </a:rPr>
              <a:t>Electric Discharge - Lightning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35480"/>
            <a:ext cx="8229600" cy="1722120"/>
          </a:xfrm>
        </p:spPr>
        <p:txBody>
          <a:bodyPr>
            <a:normAutofit lnSpcReduction="10000"/>
          </a:bodyPr>
          <a:lstStyle/>
          <a:p>
            <a:pPr eaLnBrk="1" hangingPunct="1">
              <a:defRPr/>
            </a:pPr>
            <a:r>
              <a:rPr lang="en-US" sz="3600" dirty="0" smtClean="0">
                <a:latin typeface="Cambria" pitchFamily="18" charset="0"/>
                <a:cs typeface="Times New Roman" pitchFamily="18" charset="0"/>
              </a:rPr>
              <a:t>Static electricity accumulates in clouds from water droplets rubbing against one another</a:t>
            </a:r>
          </a:p>
          <a:p>
            <a:pPr eaLnBrk="1" hangingPunct="1">
              <a:defRPr/>
            </a:pPr>
            <a:endParaRPr lang="en-US" sz="1200" dirty="0" smtClean="0">
              <a:latin typeface="Cambria" pitchFamily="18" charset="0"/>
              <a:cs typeface="Times New Roman" pitchFamily="18" charset="0"/>
            </a:endParaRPr>
          </a:p>
        </p:txBody>
      </p:sp>
      <p:pic>
        <p:nvPicPr>
          <p:cNvPr id="8909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4600" y="3810000"/>
            <a:ext cx="3762375" cy="22335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814388"/>
            <a:ext cx="7772400" cy="762000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en-US" dirty="0" smtClean="0">
                <a:latin typeface="Calibri" pitchFamily="34" charset="0"/>
              </a:rPr>
              <a:t>Electric Discharge - Lightning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76400"/>
            <a:ext cx="8229600" cy="1722120"/>
          </a:xfrm>
        </p:spPr>
        <p:txBody>
          <a:bodyPr>
            <a:normAutofit fontScale="92500"/>
          </a:bodyPr>
          <a:lstStyle/>
          <a:p>
            <a:pPr eaLnBrk="1" hangingPunct="1">
              <a:defRPr/>
            </a:pPr>
            <a:r>
              <a:rPr lang="en-US" sz="3600" dirty="0" smtClean="0">
                <a:latin typeface="Cambria" pitchFamily="18" charset="0"/>
                <a:cs typeface="Times New Roman" pitchFamily="18" charset="0"/>
              </a:rPr>
              <a:t>When the opposite charges between clouds (or clouds and ground) become too great, a tremendous electrical discharge occurs!</a:t>
            </a:r>
          </a:p>
          <a:p>
            <a:pPr eaLnBrk="1" hangingPunct="1">
              <a:defRPr/>
            </a:pPr>
            <a:endParaRPr lang="en-US" sz="1200" dirty="0" smtClean="0">
              <a:latin typeface="Cambria" pitchFamily="18" charset="0"/>
              <a:cs typeface="Times New Roman" pitchFamily="18" charset="0"/>
            </a:endParaRPr>
          </a:p>
        </p:txBody>
      </p:sp>
      <p:pic>
        <p:nvPicPr>
          <p:cNvPr id="9011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0" y="3505200"/>
            <a:ext cx="2795588" cy="31914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1371600"/>
            <a:ext cx="7851648" cy="2438400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en-US" sz="66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ambria" pitchFamily="18" charset="0"/>
              </a:rPr>
              <a:t>Getting Electricity </a:t>
            </a:r>
            <a:br>
              <a:rPr lang="en-US" sz="66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ambria" pitchFamily="18" charset="0"/>
              </a:rPr>
            </a:br>
            <a:r>
              <a:rPr lang="en-US" sz="66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ambria" pitchFamily="18" charset="0"/>
              </a:rPr>
              <a:t> to Flow</a:t>
            </a:r>
          </a:p>
        </p:txBody>
      </p:sp>
      <p:pic>
        <p:nvPicPr>
          <p:cNvPr id="3076" name="Picture 5" descr="illustratio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38400" y="4343400"/>
            <a:ext cx="3886200" cy="2072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806450"/>
            <a:ext cx="7772400" cy="769938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en-US" dirty="0" smtClean="0">
                <a:latin typeface="Calibri" pitchFamily="34" charset="0"/>
              </a:rPr>
              <a:t>Flowing Electricity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981200"/>
            <a:ext cx="8915400" cy="4572000"/>
          </a:xfrm>
        </p:spPr>
        <p:txBody>
          <a:bodyPr>
            <a:normAutofit lnSpcReduction="10000"/>
          </a:bodyPr>
          <a:lstStyle/>
          <a:p>
            <a:pPr eaLnBrk="1" hangingPunct="1">
              <a:defRPr/>
            </a:pPr>
            <a:r>
              <a:rPr lang="en-US" sz="3900" b="1" i="1" u="sng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Work</a:t>
            </a:r>
            <a:r>
              <a:rPr lang="en-US" sz="3900" dirty="0" smtClean="0">
                <a:latin typeface="Cambria" pitchFamily="18" charset="0"/>
              </a:rPr>
              <a:t> must be done to move a charged particle</a:t>
            </a:r>
          </a:p>
          <a:p>
            <a:pPr eaLnBrk="1" hangingPunct="1">
              <a:defRPr/>
            </a:pPr>
            <a:endParaRPr lang="en-US" sz="1200" dirty="0" smtClean="0">
              <a:latin typeface="Cambria" pitchFamily="18" charset="0"/>
            </a:endParaRPr>
          </a:p>
          <a:p>
            <a:pPr eaLnBrk="1" hangingPunct="1">
              <a:defRPr/>
            </a:pPr>
            <a:r>
              <a:rPr lang="en-US" sz="3900" dirty="0" smtClean="0">
                <a:latin typeface="Cambria" pitchFamily="18" charset="0"/>
              </a:rPr>
              <a:t>The amount of work required to move a charge between two points (the work per unit charge) is called the </a:t>
            </a:r>
            <a:r>
              <a:rPr lang="en-US" sz="3900" b="1" i="1" u="sng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electric potential difference</a:t>
            </a:r>
            <a:r>
              <a:rPr lang="en-US" sz="3900" dirty="0" smtClean="0">
                <a:latin typeface="Cambria" pitchFamily="18" charset="0"/>
              </a:rPr>
              <a:t> </a:t>
            </a:r>
          </a:p>
          <a:p>
            <a:pPr eaLnBrk="1" hangingPunct="1">
              <a:defRPr/>
            </a:pPr>
            <a:endParaRPr lang="en-US" sz="1300" dirty="0" smtClean="0">
              <a:latin typeface="Cambria" pitchFamily="18" charset="0"/>
            </a:endParaRPr>
          </a:p>
          <a:p>
            <a:pPr lvl="1">
              <a:defRPr/>
            </a:pPr>
            <a:r>
              <a:rPr lang="en-US" sz="3600" dirty="0" smtClean="0">
                <a:latin typeface="Cambria" pitchFamily="18" charset="0"/>
              </a:rPr>
              <a:t>Measured in </a:t>
            </a:r>
            <a:r>
              <a:rPr lang="en-US" sz="3600" b="1" i="1" u="sng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volts (V)</a:t>
            </a:r>
            <a:endParaRPr lang="en-US" sz="3600" b="1" i="1" dirty="0" smtClean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14388"/>
            <a:ext cx="7772400" cy="762000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en-US" dirty="0" smtClean="0">
                <a:latin typeface="Calibri" pitchFamily="34" charset="0"/>
              </a:rPr>
              <a:t>Electric Circuits</a:t>
            </a:r>
          </a:p>
        </p:txBody>
      </p:sp>
      <p:sp>
        <p:nvSpPr>
          <p:cNvPr id="8499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57200" y="1828800"/>
            <a:ext cx="8305800" cy="41148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3600" dirty="0" smtClean="0">
                <a:latin typeface="Cambria" pitchFamily="18" charset="0"/>
                <a:cs typeface="Times New Roman" pitchFamily="18" charset="0"/>
              </a:rPr>
              <a:t>A </a:t>
            </a:r>
            <a:r>
              <a:rPr lang="en-US" sz="3600" b="1" i="1" dirty="0" smtClean="0">
                <a:latin typeface="Cambria" pitchFamily="18" charset="0"/>
                <a:cs typeface="Times New Roman" pitchFamily="18" charset="0"/>
              </a:rPr>
              <a:t>Circuit</a:t>
            </a:r>
            <a:r>
              <a:rPr lang="en-US" sz="3600" dirty="0" smtClean="0">
                <a:latin typeface="Cambria" pitchFamily="18" charset="0"/>
                <a:cs typeface="Times New Roman" pitchFamily="18" charset="0"/>
              </a:rPr>
              <a:t> is when a wire is connected to the terminals of the source to form a </a:t>
            </a:r>
            <a:r>
              <a:rPr lang="en-US" sz="3600" b="1" i="1" u="sng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cs typeface="Times New Roman" pitchFamily="18" charset="0"/>
              </a:rPr>
              <a:t>complete</a:t>
            </a:r>
            <a:r>
              <a:rPr lang="en-US" sz="3600" dirty="0" smtClean="0">
                <a:latin typeface="Cambria" pitchFamily="18" charset="0"/>
                <a:cs typeface="Times New Roman" pitchFamily="18" charset="0"/>
              </a:rPr>
              <a:t> path that electrons can follow</a:t>
            </a:r>
            <a:endParaRPr lang="en-US" sz="3600" dirty="0" smtClean="0">
              <a:latin typeface="Cambria" pitchFamily="18" charset="0"/>
            </a:endParaRPr>
          </a:p>
        </p:txBody>
      </p:sp>
      <p:pic>
        <p:nvPicPr>
          <p:cNvPr id="51201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3834725"/>
            <a:ext cx="7019925" cy="287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14388"/>
            <a:ext cx="7772400" cy="762000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en-US" dirty="0" smtClean="0">
                <a:latin typeface="Calibri" pitchFamily="34" charset="0"/>
              </a:rPr>
              <a:t>Electric Current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1752600"/>
            <a:ext cx="8534400" cy="48006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3600" dirty="0" smtClean="0">
                <a:latin typeface="Cambria" pitchFamily="18" charset="0"/>
                <a:cs typeface="Times New Roman" pitchFamily="18" charset="0"/>
              </a:rPr>
              <a:t>A </a:t>
            </a:r>
            <a:r>
              <a:rPr lang="en-US" sz="3600" b="1" i="1" u="sng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cs typeface="Times New Roman" pitchFamily="18" charset="0"/>
              </a:rPr>
              <a:t>flow</a:t>
            </a:r>
            <a:r>
              <a:rPr lang="en-US" sz="3600" dirty="0" smtClean="0">
                <a:latin typeface="Cambria" pitchFamily="18" charset="0"/>
                <a:cs typeface="Times New Roman" pitchFamily="18" charset="0"/>
              </a:rPr>
              <a:t> of charge (</a:t>
            </a:r>
            <a:r>
              <a:rPr lang="en-US" sz="3600" b="1" i="1" u="sng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cs typeface="Times New Roman" pitchFamily="18" charset="0"/>
              </a:rPr>
              <a:t>electrons</a:t>
            </a:r>
            <a:r>
              <a:rPr lang="en-US" sz="3600" dirty="0" smtClean="0">
                <a:latin typeface="Cambria" pitchFamily="18" charset="0"/>
                <a:cs typeface="Times New Roman" pitchFamily="18" charset="0"/>
              </a:rPr>
              <a:t>) is called an </a:t>
            </a:r>
            <a:r>
              <a:rPr lang="en-US" sz="3600" b="1" i="1" dirty="0" smtClean="0">
                <a:latin typeface="Cambria" pitchFamily="18" charset="0"/>
                <a:cs typeface="Times New Roman" pitchFamily="18" charset="0"/>
              </a:rPr>
              <a:t>electric current </a:t>
            </a:r>
          </a:p>
          <a:p>
            <a:pPr eaLnBrk="1" hangingPunct="1">
              <a:defRPr/>
            </a:pPr>
            <a:endParaRPr lang="en-US" sz="1300" b="1" i="1" dirty="0" smtClean="0">
              <a:latin typeface="Cambria" pitchFamily="18" charset="0"/>
              <a:cs typeface="Times New Roman" pitchFamily="18" charset="0"/>
            </a:endParaRPr>
          </a:p>
          <a:p>
            <a:pPr lvl="1" eaLnBrk="1" hangingPunct="1">
              <a:defRPr/>
            </a:pPr>
            <a:r>
              <a:rPr lang="en-US" sz="3600" b="1" i="1" dirty="0" smtClean="0">
                <a:latin typeface="Cambria" pitchFamily="18" charset="0"/>
                <a:cs typeface="Times New Roman" pitchFamily="18" charset="0"/>
              </a:rPr>
              <a:t>letter variable</a:t>
            </a:r>
            <a:r>
              <a:rPr lang="en-US" sz="3600" dirty="0" smtClean="0">
                <a:latin typeface="Cambria" pitchFamily="18" charset="0"/>
                <a:cs typeface="Times New Roman" pitchFamily="18" charset="0"/>
              </a:rPr>
              <a:t> =</a:t>
            </a:r>
            <a:r>
              <a:rPr lang="en-US" sz="3600" b="1" dirty="0" smtClean="0">
                <a:latin typeface="Cambria" pitchFamily="18" charset="0"/>
                <a:cs typeface="Times New Roman" pitchFamily="18" charset="0"/>
              </a:rPr>
              <a:t> </a:t>
            </a:r>
            <a:r>
              <a:rPr lang="en-US" sz="3600" b="1" i="1" u="sng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cs typeface="Times New Roman" pitchFamily="18" charset="0"/>
              </a:rPr>
              <a:t>I</a:t>
            </a:r>
            <a:endParaRPr lang="en-US" sz="3600" i="1" u="sng" dirty="0" smtClean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  <a:cs typeface="Times New Roman" pitchFamily="18" charset="0"/>
            </a:endParaRPr>
          </a:p>
          <a:p>
            <a:pPr lvl="1" eaLnBrk="1" hangingPunct="1">
              <a:defRPr/>
            </a:pPr>
            <a:r>
              <a:rPr lang="en-US" sz="3600" dirty="0" smtClean="0">
                <a:latin typeface="Cambria" pitchFamily="18" charset="0"/>
                <a:cs typeface="Times New Roman" pitchFamily="18" charset="0"/>
              </a:rPr>
              <a:t>The amount of charge that </a:t>
            </a:r>
            <a:r>
              <a:rPr lang="en-US" sz="3600" b="1" i="1" u="sng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cs typeface="Times New Roman" pitchFamily="18" charset="0"/>
              </a:rPr>
              <a:t>passes</a:t>
            </a:r>
            <a:r>
              <a:rPr lang="en-US" sz="3600" dirty="0" smtClean="0">
                <a:latin typeface="Cambria" pitchFamily="18" charset="0"/>
                <a:cs typeface="Times New Roman" pitchFamily="18" charset="0"/>
              </a:rPr>
              <a:t> a given point </a:t>
            </a:r>
            <a:r>
              <a:rPr lang="en-US" sz="3600" b="1" i="1" u="sng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cs typeface="Times New Roman" pitchFamily="18" charset="0"/>
              </a:rPr>
              <a:t>per second</a:t>
            </a:r>
          </a:p>
          <a:p>
            <a:pPr lvl="1">
              <a:defRPr/>
            </a:pPr>
            <a:r>
              <a:rPr lang="en-US" sz="3600" dirty="0" smtClean="0">
                <a:latin typeface="Cambria" pitchFamily="18" charset="0"/>
                <a:cs typeface="Times New Roman" pitchFamily="18" charset="0"/>
              </a:rPr>
              <a:t>The </a:t>
            </a:r>
            <a:r>
              <a:rPr lang="en-US" sz="3600" b="1" i="1" dirty="0" smtClean="0">
                <a:latin typeface="Cambria" pitchFamily="18" charset="0"/>
                <a:cs typeface="Times New Roman" pitchFamily="18" charset="0"/>
              </a:rPr>
              <a:t>unit</a:t>
            </a:r>
            <a:r>
              <a:rPr lang="en-US" sz="3600" dirty="0" smtClean="0">
                <a:latin typeface="Cambria" pitchFamily="18" charset="0"/>
                <a:cs typeface="Times New Roman" pitchFamily="18" charset="0"/>
              </a:rPr>
              <a:t> for current is the </a:t>
            </a:r>
            <a:r>
              <a:rPr lang="en-US" sz="3600" b="1" i="1" u="sng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cs typeface="Times New Roman" pitchFamily="18" charset="0"/>
              </a:rPr>
              <a:t>ampere</a:t>
            </a:r>
            <a:r>
              <a:rPr lang="en-US" sz="3600" dirty="0" smtClean="0">
                <a:latin typeface="Cambria" pitchFamily="18" charset="0"/>
                <a:cs typeface="Times New Roman" pitchFamily="18" charset="0"/>
              </a:rPr>
              <a:t> (</a:t>
            </a:r>
            <a:r>
              <a:rPr lang="en-US" sz="3600" b="1" i="1" u="sng" dirty="0" smtClean="0">
                <a:solidFill>
                  <a:schemeClr val="accent5">
                    <a:lumMod val="75000"/>
                  </a:schemeClr>
                </a:solidFill>
                <a:latin typeface="Cambria" pitchFamily="18" charset="0"/>
                <a:cs typeface="Times New Roman" pitchFamily="18" charset="0"/>
              </a:rPr>
              <a:t>A</a:t>
            </a:r>
            <a:r>
              <a:rPr lang="en-US" sz="3600" dirty="0" smtClean="0">
                <a:latin typeface="Cambria" pitchFamily="18" charset="0"/>
                <a:cs typeface="Times New Roman" pitchFamily="18" charset="0"/>
              </a:rPr>
              <a:t>) or </a:t>
            </a:r>
            <a:r>
              <a:rPr lang="en-US" sz="3600" b="1" i="1" u="sng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cs typeface="Times New Roman" pitchFamily="18" charset="0"/>
              </a:rPr>
              <a:t>amp</a:t>
            </a:r>
            <a:r>
              <a:rPr lang="en-US" sz="3600" dirty="0" smtClean="0">
                <a:latin typeface="Cambria" pitchFamily="18" charset="0"/>
                <a:cs typeface="Times New Roman" pitchFamily="18" charset="0"/>
              </a:rPr>
              <a:t> for short</a:t>
            </a:r>
            <a:endParaRPr lang="en-US" sz="3600" dirty="0" smtClean="0"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814388"/>
            <a:ext cx="7772400" cy="762000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en-US" dirty="0" smtClean="0">
                <a:latin typeface="Calibri" pitchFamily="34" charset="0"/>
              </a:rPr>
              <a:t>Resistance to Flow 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828800"/>
            <a:ext cx="8686800" cy="46482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3600" dirty="0" smtClean="0">
                <a:latin typeface="Cambria" pitchFamily="18" charset="0"/>
              </a:rPr>
              <a:t>Items in the circuit </a:t>
            </a:r>
            <a:r>
              <a:rPr lang="en-US" sz="3600" b="1" i="1" u="sng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resist</a:t>
            </a:r>
            <a:r>
              <a:rPr lang="en-US" sz="3600" dirty="0" smtClean="0">
                <a:latin typeface="Cambria" pitchFamily="18" charset="0"/>
              </a:rPr>
              <a:t> the flow of electrons</a:t>
            </a:r>
          </a:p>
          <a:p>
            <a:pPr eaLnBrk="1" hangingPunct="1">
              <a:defRPr/>
            </a:pPr>
            <a:endParaRPr lang="en-US" sz="1200" dirty="0" smtClean="0">
              <a:latin typeface="Cambria" pitchFamily="18" charset="0"/>
            </a:endParaRPr>
          </a:p>
          <a:p>
            <a:pPr lvl="1">
              <a:defRPr/>
            </a:pPr>
            <a:r>
              <a:rPr lang="en-US" sz="3400" b="1" i="1" u="sng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Load</a:t>
            </a:r>
            <a:r>
              <a:rPr lang="en-US" sz="3400" dirty="0" smtClean="0">
                <a:latin typeface="Cambria" pitchFamily="18" charset="0"/>
              </a:rPr>
              <a:t>/appliance</a:t>
            </a:r>
          </a:p>
          <a:p>
            <a:pPr lvl="1">
              <a:defRPr/>
            </a:pPr>
            <a:r>
              <a:rPr lang="en-US" sz="3400" b="1" i="1" u="sng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Wires</a:t>
            </a:r>
          </a:p>
          <a:p>
            <a:pPr lvl="1">
              <a:defRPr/>
            </a:pPr>
            <a:endParaRPr lang="en-US" sz="1200" dirty="0" smtClean="0">
              <a:latin typeface="Cambria" pitchFamily="18" charset="0"/>
            </a:endParaRPr>
          </a:p>
          <a:p>
            <a:pPr eaLnBrk="1" hangingPunct="1">
              <a:defRPr/>
            </a:pPr>
            <a:r>
              <a:rPr lang="en-US" sz="3600" dirty="0" smtClean="0">
                <a:latin typeface="Cambria" pitchFamily="18" charset="0"/>
              </a:rPr>
              <a:t>The current is </a:t>
            </a:r>
            <a:r>
              <a:rPr lang="en-US" sz="3600" b="1" i="1" u="sng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slowed</a:t>
            </a:r>
            <a:r>
              <a:rPr lang="en-US" sz="3600" dirty="0" smtClean="0">
                <a:latin typeface="Cambria" pitchFamily="18" charset="0"/>
              </a:rPr>
              <a:t> by interactions with the load and atoms in the wire</a:t>
            </a:r>
          </a:p>
          <a:p>
            <a:pPr eaLnBrk="1" hangingPunct="1">
              <a:defRPr/>
            </a:pPr>
            <a:endParaRPr lang="en-US" sz="3600" dirty="0" smtClean="0"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814388"/>
            <a:ext cx="7772400" cy="762000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en-US" dirty="0" smtClean="0">
                <a:latin typeface="Calibri" pitchFamily="34" charset="0"/>
              </a:rPr>
              <a:t>Resistance to Flow 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828800"/>
            <a:ext cx="8686800" cy="48768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3600" dirty="0" smtClean="0">
                <a:latin typeface="Cambria" pitchFamily="18" charset="0"/>
              </a:rPr>
              <a:t>Resistance</a:t>
            </a:r>
          </a:p>
          <a:p>
            <a:pPr eaLnBrk="1" hangingPunct="1">
              <a:defRPr/>
            </a:pPr>
            <a:endParaRPr lang="en-US" sz="1200" dirty="0" smtClean="0">
              <a:latin typeface="Cambria" pitchFamily="18" charset="0"/>
            </a:endParaRPr>
          </a:p>
          <a:p>
            <a:pPr lvl="1">
              <a:spcBef>
                <a:spcPts val="0"/>
              </a:spcBef>
              <a:defRPr/>
            </a:pPr>
            <a:r>
              <a:rPr lang="en-US" sz="3400" b="1" i="1" dirty="0" smtClean="0">
                <a:latin typeface="Cambria" pitchFamily="18" charset="0"/>
              </a:rPr>
              <a:t>Letter variable</a:t>
            </a:r>
            <a:r>
              <a:rPr lang="en-US" sz="3400" dirty="0" smtClean="0">
                <a:latin typeface="Cambria" pitchFamily="18" charset="0"/>
              </a:rPr>
              <a:t>  = </a:t>
            </a:r>
            <a:r>
              <a:rPr lang="en-US" sz="3400" b="1" i="1" u="sng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R</a:t>
            </a:r>
          </a:p>
          <a:p>
            <a:pPr lvl="1">
              <a:defRPr/>
            </a:pPr>
            <a:r>
              <a:rPr lang="en-US" sz="3400" dirty="0" smtClean="0">
                <a:latin typeface="Cambria" pitchFamily="18" charset="0"/>
              </a:rPr>
              <a:t>Unit = </a:t>
            </a:r>
            <a:r>
              <a:rPr lang="en-US" sz="3400" b="1" i="1" u="sng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ohms</a:t>
            </a:r>
            <a:r>
              <a:rPr lang="en-US" sz="3400" dirty="0" smtClean="0">
                <a:latin typeface="Cambria" pitchFamily="18" charset="0"/>
              </a:rPr>
              <a:t> (</a:t>
            </a:r>
            <a:r>
              <a:rPr lang="en-US" sz="3400" b="1" i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sym typeface="Symbol"/>
              </a:rPr>
              <a:t></a:t>
            </a:r>
            <a:r>
              <a:rPr lang="en-US" sz="3400" dirty="0" smtClean="0">
                <a:latin typeface="Cambria" pitchFamily="18" charset="0"/>
                <a:sym typeface="Symbol"/>
              </a:rPr>
              <a:t>)</a:t>
            </a:r>
          </a:p>
          <a:p>
            <a:pPr lvl="1">
              <a:defRPr/>
            </a:pPr>
            <a:endParaRPr lang="en-US" sz="1200" dirty="0" smtClean="0">
              <a:latin typeface="Cambria" pitchFamily="18" charset="0"/>
            </a:endParaRPr>
          </a:p>
          <a:p>
            <a:pPr eaLnBrk="1" hangingPunct="1">
              <a:defRPr/>
            </a:pPr>
            <a:r>
              <a:rPr lang="en-US" sz="3600" dirty="0" smtClean="0">
                <a:latin typeface="Cambria" pitchFamily="18" charset="0"/>
              </a:rPr>
              <a:t>Factors that affect resistance</a:t>
            </a:r>
          </a:p>
          <a:p>
            <a:pPr lvl="1">
              <a:defRPr/>
            </a:pPr>
            <a:r>
              <a:rPr lang="en-US" sz="3400" b="1" i="1" dirty="0" smtClean="0">
                <a:latin typeface="Cambria" pitchFamily="18" charset="0"/>
              </a:rPr>
              <a:t>Increases</a:t>
            </a:r>
            <a:r>
              <a:rPr lang="en-US" sz="3400" dirty="0" smtClean="0">
                <a:latin typeface="Cambria" pitchFamily="18" charset="0"/>
              </a:rPr>
              <a:t> with </a:t>
            </a:r>
            <a:r>
              <a:rPr lang="en-US" sz="3400" b="1" i="1" u="sng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longer wire</a:t>
            </a:r>
          </a:p>
          <a:p>
            <a:pPr lvl="1">
              <a:defRPr/>
            </a:pPr>
            <a:r>
              <a:rPr lang="en-US" sz="3400" b="1" i="1" dirty="0" smtClean="0">
                <a:latin typeface="Cambria" pitchFamily="18" charset="0"/>
              </a:rPr>
              <a:t>Increases</a:t>
            </a:r>
            <a:r>
              <a:rPr lang="en-US" sz="3400" dirty="0" smtClean="0">
                <a:latin typeface="Cambria" pitchFamily="18" charset="0"/>
              </a:rPr>
              <a:t> with </a:t>
            </a:r>
            <a:r>
              <a:rPr lang="en-US" sz="3400" b="1" i="1" u="sng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higher temperature</a:t>
            </a:r>
          </a:p>
          <a:p>
            <a:pPr lvl="1">
              <a:defRPr/>
            </a:pPr>
            <a:r>
              <a:rPr lang="en-US" sz="3400" b="1" i="1" dirty="0" smtClean="0">
                <a:latin typeface="Cambria" pitchFamily="18" charset="0"/>
              </a:rPr>
              <a:t>Decreases</a:t>
            </a:r>
            <a:r>
              <a:rPr lang="en-US" sz="3400" dirty="0" smtClean="0">
                <a:latin typeface="Cambria" pitchFamily="18" charset="0"/>
              </a:rPr>
              <a:t> with </a:t>
            </a:r>
            <a:r>
              <a:rPr lang="en-US" sz="3400" b="1" i="1" u="sng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thicker wire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14388"/>
            <a:ext cx="7772400" cy="762000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en-US" dirty="0" smtClean="0">
                <a:latin typeface="Calibri" pitchFamily="34" charset="0"/>
              </a:rPr>
              <a:t>Ohm’s Law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3600" dirty="0" smtClean="0"/>
              <a:t>The relationship between voltage difference, current and resistance in a circuit.</a:t>
            </a:r>
          </a:p>
          <a:p>
            <a:pPr eaLnBrk="1" hangingPunct="1">
              <a:defRPr/>
            </a:pPr>
            <a:endParaRPr lang="en-US" sz="1200" dirty="0" smtClean="0"/>
          </a:p>
          <a:p>
            <a:pPr eaLnBrk="1" hangingPunct="1">
              <a:defRPr/>
            </a:pPr>
            <a:r>
              <a:rPr lang="en-US" sz="3600" b="1" i="1" dirty="0" smtClean="0">
                <a:cs typeface="Times New Roman" pitchFamily="18" charset="0"/>
              </a:rPr>
              <a:t>Ohm’s Law </a:t>
            </a:r>
            <a:r>
              <a:rPr lang="en-US" sz="3600" dirty="0" smtClean="0">
                <a:cs typeface="Times New Roman" pitchFamily="18" charset="0"/>
              </a:rPr>
              <a:t>states that the current in a wire (I) is equal to the voltage (V) divided by the resistance (R)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b="1" dirty="0" smtClean="0">
              <a:latin typeface="Cambria" pitchFamily="18" charset="0"/>
              <a:cs typeface="Times New Roman" pitchFamily="18" charset="0"/>
            </a:endParaRPr>
          </a:p>
          <a:p>
            <a:pPr eaLnBrk="1" hangingPunct="1">
              <a:defRPr/>
            </a:pPr>
            <a:endParaRPr lang="en-US" b="1" dirty="0" smtClean="0">
              <a:latin typeface="Cambria" pitchFamily="18" charset="0"/>
              <a:cs typeface="Times New Roman" pitchFamily="18" charset="0"/>
            </a:endParaRPr>
          </a:p>
          <a:p>
            <a:pPr eaLnBrk="1" hangingPunct="1">
              <a:defRPr/>
            </a:pPr>
            <a:endParaRPr lang="en-US" b="1" dirty="0" smtClean="0">
              <a:latin typeface="Cambria" pitchFamily="18" charset="0"/>
              <a:cs typeface="Times New Roman" pitchFamily="18" charset="0"/>
            </a:endParaRPr>
          </a:p>
          <a:p>
            <a:pPr eaLnBrk="1" hangingPunct="1">
              <a:defRPr/>
            </a:pPr>
            <a:endParaRPr lang="en-US" b="1" dirty="0" smtClean="0">
              <a:latin typeface="Cambria" pitchFamily="18" charset="0"/>
              <a:cs typeface="Times New Roman" pitchFamily="18" charset="0"/>
            </a:endParaRPr>
          </a:p>
          <a:p>
            <a:pPr eaLnBrk="1" hangingPunct="1">
              <a:defRPr/>
            </a:pPr>
            <a:endParaRPr lang="en-US" b="1" dirty="0" smtClean="0">
              <a:latin typeface="Cambria" pitchFamily="18" charset="0"/>
              <a:cs typeface="Times New Roman" pitchFamily="18" charset="0"/>
            </a:endParaRPr>
          </a:p>
          <a:p>
            <a:pPr algn="ctr" eaLnBrk="1" hangingPunct="1">
              <a:buNone/>
              <a:defRPr/>
            </a:pPr>
            <a:r>
              <a:rPr lang="en-US" dirty="0" smtClean="0">
                <a:latin typeface="Cambria" pitchFamily="18" charset="0"/>
                <a:cs typeface="Times New Roman" pitchFamily="18" charset="0"/>
              </a:rPr>
              <a:t>Current (l) = amperes</a:t>
            </a:r>
          </a:p>
          <a:p>
            <a:pPr algn="ctr" eaLnBrk="1" hangingPunct="1">
              <a:buNone/>
              <a:defRPr/>
            </a:pPr>
            <a:r>
              <a:rPr lang="en-US" dirty="0" smtClean="0">
                <a:latin typeface="Cambria" pitchFamily="18" charset="0"/>
                <a:cs typeface="Times New Roman" pitchFamily="18" charset="0"/>
              </a:rPr>
              <a:t>Voltage (V) = Volts</a:t>
            </a:r>
          </a:p>
          <a:p>
            <a:pPr algn="ctr" eaLnBrk="1" hangingPunct="1">
              <a:buNone/>
              <a:defRPr/>
            </a:pPr>
            <a:r>
              <a:rPr lang="en-US" dirty="0" smtClean="0">
                <a:latin typeface="Cambria" pitchFamily="18" charset="0"/>
                <a:cs typeface="Times New Roman" pitchFamily="18" charset="0"/>
              </a:rPr>
              <a:t>Resistance (R) = Ohms</a:t>
            </a:r>
            <a:r>
              <a:rPr lang="en-US" dirty="0" smtClean="0">
                <a:latin typeface="Cambria" pitchFamily="18" charset="0"/>
              </a:rPr>
              <a:t> 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5181600" y="1676400"/>
            <a:ext cx="2743200" cy="2134394"/>
            <a:chOff x="2667000" y="4343400"/>
            <a:chExt cx="2743200" cy="2134394"/>
          </a:xfrm>
        </p:grpSpPr>
        <p:sp>
          <p:nvSpPr>
            <p:cNvPr id="5" name="AutoShape 4"/>
            <p:cNvSpPr>
              <a:spLocks noChangeArrowheads="1"/>
            </p:cNvSpPr>
            <p:nvPr/>
          </p:nvSpPr>
          <p:spPr bwMode="auto">
            <a:xfrm>
              <a:off x="2667000" y="4343400"/>
              <a:ext cx="2743200" cy="2133600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6" name="Straight Connector 5"/>
            <p:cNvCxnSpPr>
              <a:stCxn id="5" idx="1"/>
              <a:endCxn id="5" idx="5"/>
            </p:cNvCxnSpPr>
            <p:nvPr/>
          </p:nvCxnSpPr>
          <p:spPr>
            <a:xfrm rot="10800000" flipH="1">
              <a:off x="3352800" y="5410200"/>
              <a:ext cx="1371600" cy="1588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>
              <a:stCxn id="5" idx="3"/>
            </p:cNvCxnSpPr>
            <p:nvPr/>
          </p:nvCxnSpPr>
          <p:spPr>
            <a:xfrm rot="5400000" flipH="1">
              <a:off x="3505200" y="5943600"/>
              <a:ext cx="1066800" cy="1588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2209800" y="2362200"/>
          <a:ext cx="1314450" cy="11796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58" name="Equation" r:id="rId3" imgW="495000" imgH="444240" progId="">
                  <p:embed/>
                </p:oleObj>
              </mc:Choice>
              <mc:Fallback>
                <p:oleObj name="Equation" r:id="rId3" imgW="495000" imgH="444240" progId="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2362200"/>
                        <a:ext cx="1314450" cy="117963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14388"/>
            <a:ext cx="7772400" cy="762000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en-US" dirty="0" smtClean="0">
                <a:latin typeface="Calibri" pitchFamily="34" charset="0"/>
              </a:rPr>
              <a:t>Ohm’s Law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14388"/>
            <a:ext cx="7772400" cy="762000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en-US" sz="5600" dirty="0" smtClean="0">
                <a:latin typeface="Calibri" pitchFamily="34" charset="0"/>
              </a:rPr>
              <a:t>Basics of Charge</a:t>
            </a:r>
            <a:r>
              <a:rPr lang="en-US" dirty="0" smtClean="0">
                <a:latin typeface="Cambria" pitchFamily="18" charset="0"/>
              </a:rPr>
              <a:t>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981200"/>
            <a:ext cx="8534400" cy="4114800"/>
          </a:xfrm>
        </p:spPr>
        <p:txBody>
          <a:bodyPr>
            <a:noAutofit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3600" dirty="0" smtClean="0">
                <a:latin typeface="Cambria" pitchFamily="18" charset="0"/>
              </a:rPr>
              <a:t>Cannot see or </a:t>
            </a:r>
            <a:r>
              <a:rPr lang="en-US" sz="3600" b="1" i="1" u="sng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mass</a:t>
            </a:r>
            <a:r>
              <a:rPr lang="en-US" sz="3600" dirty="0" smtClean="0">
                <a:latin typeface="Cambria" pitchFamily="18" charset="0"/>
              </a:rPr>
              <a:t> charge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sz="1200" dirty="0" smtClean="0">
              <a:latin typeface="Cambria" pitchFamily="18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sz="3600" dirty="0" smtClean="0">
                <a:latin typeface="Cambria" pitchFamily="18" charset="0"/>
              </a:rPr>
              <a:t>Observe its </a:t>
            </a:r>
            <a:r>
              <a:rPr lang="en-US" sz="3600" b="1" i="1" u="sng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behavior</a:t>
            </a:r>
            <a:r>
              <a:rPr lang="en-US" sz="3600" dirty="0" smtClean="0">
                <a:latin typeface="Cambria" pitchFamily="18" charset="0"/>
              </a:rPr>
              <a:t> on other particles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sz="1200" dirty="0" smtClean="0">
              <a:latin typeface="Cambria" pitchFamily="18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sz="3600" dirty="0" smtClean="0">
                <a:latin typeface="Cambria" pitchFamily="18" charset="0"/>
              </a:rPr>
              <a:t>Opposite charges </a:t>
            </a:r>
            <a:r>
              <a:rPr lang="en-US" sz="3600" b="1" i="1" u="sng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Attract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sz="1200" b="1" i="1" u="sng" dirty="0" smtClean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sz="3600" dirty="0" smtClean="0">
                <a:latin typeface="Cambria" pitchFamily="18" charset="0"/>
              </a:rPr>
              <a:t>Like charges </a:t>
            </a:r>
            <a:r>
              <a:rPr lang="en-US" sz="3600" b="1" i="1" u="sng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Repel</a:t>
            </a:r>
          </a:p>
        </p:txBody>
      </p:sp>
      <p:pic>
        <p:nvPicPr>
          <p:cNvPr id="66562" name="Picture 2" descr="http://1.bp.blogspot.com/_4WQSos_L3cg/SNTJSkT4BmI/AAAAAAAAAnY/7M71D1PMnXc/s320/charg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85762" y="3810000"/>
            <a:ext cx="2653437" cy="25622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814388"/>
            <a:ext cx="7772400" cy="762000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en-US" dirty="0" smtClean="0">
                <a:latin typeface="Calibri" pitchFamily="34" charset="0"/>
              </a:rPr>
              <a:t>Practice Problem 1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eaLnBrk="1" hangingPunct="1">
              <a:buNone/>
              <a:defRPr/>
            </a:pPr>
            <a:r>
              <a:rPr lang="en-US" sz="3600" dirty="0" smtClean="0">
                <a:latin typeface="Cambria" pitchFamily="18" charset="0"/>
              </a:rPr>
              <a:t>Calculate the voltage difference in a circuit with a resistance of 25 </a:t>
            </a:r>
            <a:r>
              <a:rPr lang="en-US" sz="3600" b="1" dirty="0" smtClean="0">
                <a:latin typeface="Cambria" pitchFamily="18" charset="0"/>
                <a:cs typeface="Times New Roman" pitchFamily="18" charset="0"/>
                <a:sym typeface="Symbol" pitchFamily="18" charset="2"/>
              </a:rPr>
              <a:t></a:t>
            </a:r>
            <a:r>
              <a:rPr lang="en-US" sz="3600" dirty="0" smtClean="0">
                <a:latin typeface="Cambria" pitchFamily="18" charset="0"/>
              </a:rPr>
              <a:t> if the current in the circuit is 0.5 A.</a:t>
            </a:r>
          </a:p>
        </p:txBody>
      </p:sp>
      <p:grpSp>
        <p:nvGrpSpPr>
          <p:cNvPr id="31" name="Group 30"/>
          <p:cNvGrpSpPr/>
          <p:nvPr/>
        </p:nvGrpSpPr>
        <p:grpSpPr>
          <a:xfrm>
            <a:off x="6858000" y="228600"/>
            <a:ext cx="2133600" cy="1448594"/>
            <a:chOff x="6858000" y="228600"/>
            <a:chExt cx="2133600" cy="1448594"/>
          </a:xfrm>
        </p:grpSpPr>
        <p:grpSp>
          <p:nvGrpSpPr>
            <p:cNvPr id="32" name="Group 3"/>
            <p:cNvGrpSpPr/>
            <p:nvPr/>
          </p:nvGrpSpPr>
          <p:grpSpPr>
            <a:xfrm>
              <a:off x="6858000" y="228600"/>
              <a:ext cx="2133600" cy="1448594"/>
              <a:chOff x="2667000" y="4343400"/>
              <a:chExt cx="2743200" cy="2134394"/>
            </a:xfrm>
          </p:grpSpPr>
          <p:sp>
            <p:nvSpPr>
              <p:cNvPr id="36" name="AutoShape 4"/>
              <p:cNvSpPr>
                <a:spLocks noChangeArrowheads="1"/>
              </p:cNvSpPr>
              <p:nvPr/>
            </p:nvSpPr>
            <p:spPr bwMode="auto">
              <a:xfrm>
                <a:off x="2667000" y="4343400"/>
                <a:ext cx="2743200" cy="2133600"/>
              </a:xfrm>
              <a:prstGeom prst="triangle">
                <a:avLst>
                  <a:gd name="adj" fmla="val 50000"/>
                </a:avLst>
              </a:prstGeom>
              <a:solidFill>
                <a:schemeClr val="accent1"/>
              </a:solidFill>
              <a:ln w="9525">
                <a:solidFill>
                  <a:schemeClr val="bg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cxnSp>
            <p:nvCxnSpPr>
              <p:cNvPr id="37" name="Straight Connector 36"/>
              <p:cNvCxnSpPr>
                <a:stCxn id="36" idx="1"/>
                <a:endCxn id="36" idx="5"/>
              </p:cNvCxnSpPr>
              <p:nvPr/>
            </p:nvCxnSpPr>
            <p:spPr>
              <a:xfrm rot="10800000" flipH="1">
                <a:off x="3352800" y="5410200"/>
                <a:ext cx="1371600" cy="1588"/>
              </a:xfrm>
              <a:prstGeom prst="line">
                <a:avLst/>
              </a:prstGeom>
              <a:ln w="190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/>
              <p:cNvCxnSpPr>
                <a:stCxn id="36" idx="3"/>
              </p:cNvCxnSpPr>
              <p:nvPr/>
            </p:nvCxnSpPr>
            <p:spPr>
              <a:xfrm rot="5400000" flipH="1">
                <a:off x="3505200" y="5943600"/>
                <a:ext cx="1066800" cy="1588"/>
              </a:xfrm>
              <a:prstGeom prst="line">
                <a:avLst/>
              </a:prstGeom>
              <a:ln w="190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3" name="TextBox 32"/>
            <p:cNvSpPr txBox="1"/>
            <p:nvPr/>
          </p:nvSpPr>
          <p:spPr>
            <a:xfrm>
              <a:off x="7696200" y="457200"/>
              <a:ext cx="5334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solidFill>
                    <a:schemeClr val="tx1"/>
                  </a:solidFill>
                </a:rPr>
                <a:t>V</a:t>
              </a:r>
              <a:endParaRPr lang="en-US" sz="2800" dirty="0">
                <a:solidFill>
                  <a:schemeClr val="tx1"/>
                </a:solidFill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8077200" y="1066800"/>
              <a:ext cx="5334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solidFill>
                    <a:schemeClr val="tx1"/>
                  </a:solidFill>
                </a:rPr>
                <a:t>R</a:t>
              </a:r>
              <a:endParaRPr lang="en-US" sz="2800" dirty="0">
                <a:solidFill>
                  <a:schemeClr val="tx1"/>
                </a:solidFill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7391400" y="1066800"/>
              <a:ext cx="5334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solidFill>
                    <a:schemeClr val="tx1"/>
                  </a:solidFill>
                </a:rPr>
                <a:t>I</a:t>
              </a:r>
              <a:endParaRPr lang="en-US" sz="2800" dirty="0">
                <a:solidFill>
                  <a:schemeClr val="tx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814388"/>
            <a:ext cx="7772400" cy="762000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en-US" dirty="0" smtClean="0">
                <a:latin typeface="Calibri" pitchFamily="34" charset="0"/>
              </a:rPr>
              <a:t>Practice Problem 2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>
          <a:xfrm>
            <a:off x="76200" y="1935480"/>
            <a:ext cx="8915400" cy="4389120"/>
          </a:xfrm>
        </p:spPr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en-US" sz="3600" dirty="0" smtClean="0">
                <a:latin typeface="Cambria" pitchFamily="18" charset="0"/>
              </a:rPr>
              <a:t>Find the current in a circuit that has a voltage of 120 volts and a resistance of 60 </a:t>
            </a:r>
            <a:r>
              <a:rPr lang="en-US" sz="3600" dirty="0" smtClean="0">
                <a:latin typeface="Cambria" pitchFamily="18" charset="0"/>
                <a:sym typeface="Symbol"/>
              </a:rPr>
              <a:t>.</a:t>
            </a:r>
            <a:endParaRPr lang="en-US" sz="3600" dirty="0" smtClean="0">
              <a:latin typeface="Cambria" pitchFamily="18" charset="0"/>
            </a:endParaRPr>
          </a:p>
        </p:txBody>
      </p:sp>
      <p:grpSp>
        <p:nvGrpSpPr>
          <p:cNvPr id="2" name="Group 30"/>
          <p:cNvGrpSpPr/>
          <p:nvPr/>
        </p:nvGrpSpPr>
        <p:grpSpPr>
          <a:xfrm>
            <a:off x="6858000" y="228600"/>
            <a:ext cx="2133600" cy="1448594"/>
            <a:chOff x="6858000" y="228600"/>
            <a:chExt cx="2133600" cy="1448594"/>
          </a:xfrm>
        </p:grpSpPr>
        <p:grpSp>
          <p:nvGrpSpPr>
            <p:cNvPr id="3" name="Group 3"/>
            <p:cNvGrpSpPr/>
            <p:nvPr/>
          </p:nvGrpSpPr>
          <p:grpSpPr>
            <a:xfrm>
              <a:off x="6858000" y="228600"/>
              <a:ext cx="2133600" cy="1448594"/>
              <a:chOff x="2667000" y="4343400"/>
              <a:chExt cx="2743200" cy="2134394"/>
            </a:xfrm>
          </p:grpSpPr>
          <p:sp>
            <p:nvSpPr>
              <p:cNvPr id="36" name="AutoShape 4"/>
              <p:cNvSpPr>
                <a:spLocks noChangeArrowheads="1"/>
              </p:cNvSpPr>
              <p:nvPr/>
            </p:nvSpPr>
            <p:spPr bwMode="auto">
              <a:xfrm>
                <a:off x="2667000" y="4343400"/>
                <a:ext cx="2743200" cy="2133600"/>
              </a:xfrm>
              <a:prstGeom prst="triangle">
                <a:avLst>
                  <a:gd name="adj" fmla="val 50000"/>
                </a:avLst>
              </a:prstGeom>
              <a:solidFill>
                <a:schemeClr val="accent1"/>
              </a:solidFill>
              <a:ln w="9525">
                <a:solidFill>
                  <a:schemeClr val="bg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cxnSp>
            <p:nvCxnSpPr>
              <p:cNvPr id="37" name="Straight Connector 36"/>
              <p:cNvCxnSpPr>
                <a:stCxn id="36" idx="1"/>
                <a:endCxn id="36" idx="5"/>
              </p:cNvCxnSpPr>
              <p:nvPr/>
            </p:nvCxnSpPr>
            <p:spPr>
              <a:xfrm rot="10800000" flipH="1">
                <a:off x="3352800" y="5410200"/>
                <a:ext cx="1371600" cy="1588"/>
              </a:xfrm>
              <a:prstGeom prst="line">
                <a:avLst/>
              </a:prstGeom>
              <a:ln w="190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/>
              <p:cNvCxnSpPr>
                <a:stCxn id="36" idx="3"/>
              </p:cNvCxnSpPr>
              <p:nvPr/>
            </p:nvCxnSpPr>
            <p:spPr>
              <a:xfrm rot="5400000" flipH="1">
                <a:off x="3505200" y="5943600"/>
                <a:ext cx="1066800" cy="1588"/>
              </a:xfrm>
              <a:prstGeom prst="line">
                <a:avLst/>
              </a:prstGeom>
              <a:ln w="190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3" name="TextBox 32"/>
            <p:cNvSpPr txBox="1"/>
            <p:nvPr/>
          </p:nvSpPr>
          <p:spPr>
            <a:xfrm>
              <a:off x="7696200" y="457200"/>
              <a:ext cx="5334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solidFill>
                    <a:schemeClr val="tx1"/>
                  </a:solidFill>
                </a:rPr>
                <a:t>V</a:t>
              </a:r>
              <a:endParaRPr lang="en-US" sz="2800" dirty="0">
                <a:solidFill>
                  <a:schemeClr val="tx1"/>
                </a:solidFill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8077200" y="1066800"/>
              <a:ext cx="5334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solidFill>
                    <a:schemeClr val="tx1"/>
                  </a:solidFill>
                </a:rPr>
                <a:t>R</a:t>
              </a:r>
              <a:endParaRPr lang="en-US" sz="2800" dirty="0">
                <a:solidFill>
                  <a:schemeClr val="tx1"/>
                </a:solidFill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7391400" y="1066800"/>
              <a:ext cx="5334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solidFill>
                    <a:schemeClr val="tx1"/>
                  </a:solidFill>
                </a:rPr>
                <a:t>I</a:t>
              </a:r>
              <a:endParaRPr lang="en-US" sz="2800" dirty="0">
                <a:solidFill>
                  <a:schemeClr val="tx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814388"/>
            <a:ext cx="7772400" cy="762000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en-US" dirty="0" smtClean="0">
                <a:latin typeface="Calibri" pitchFamily="34" charset="0"/>
              </a:rPr>
              <a:t>Practice Problem 3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en-US" sz="3600" dirty="0" smtClean="0">
                <a:latin typeface="Cambria" pitchFamily="18" charset="0"/>
              </a:rPr>
              <a:t>Find the resistance of a circuit that has a voltage of 120 volts and a current of 4 amperes.</a:t>
            </a:r>
          </a:p>
        </p:txBody>
      </p:sp>
      <p:grpSp>
        <p:nvGrpSpPr>
          <p:cNvPr id="2" name="Group 30"/>
          <p:cNvGrpSpPr/>
          <p:nvPr/>
        </p:nvGrpSpPr>
        <p:grpSpPr>
          <a:xfrm>
            <a:off x="6858000" y="228600"/>
            <a:ext cx="2133600" cy="1448594"/>
            <a:chOff x="6858000" y="228600"/>
            <a:chExt cx="2133600" cy="1448594"/>
          </a:xfrm>
        </p:grpSpPr>
        <p:grpSp>
          <p:nvGrpSpPr>
            <p:cNvPr id="3" name="Group 3"/>
            <p:cNvGrpSpPr/>
            <p:nvPr/>
          </p:nvGrpSpPr>
          <p:grpSpPr>
            <a:xfrm>
              <a:off x="6858000" y="228600"/>
              <a:ext cx="2133600" cy="1448594"/>
              <a:chOff x="2667000" y="4343400"/>
              <a:chExt cx="2743200" cy="2134394"/>
            </a:xfrm>
          </p:grpSpPr>
          <p:sp>
            <p:nvSpPr>
              <p:cNvPr id="36" name="AutoShape 4"/>
              <p:cNvSpPr>
                <a:spLocks noChangeArrowheads="1"/>
              </p:cNvSpPr>
              <p:nvPr/>
            </p:nvSpPr>
            <p:spPr bwMode="auto">
              <a:xfrm>
                <a:off x="2667000" y="4343400"/>
                <a:ext cx="2743200" cy="2133600"/>
              </a:xfrm>
              <a:prstGeom prst="triangle">
                <a:avLst>
                  <a:gd name="adj" fmla="val 50000"/>
                </a:avLst>
              </a:prstGeom>
              <a:solidFill>
                <a:schemeClr val="accent1"/>
              </a:solidFill>
              <a:ln w="9525">
                <a:solidFill>
                  <a:schemeClr val="bg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cxnSp>
            <p:nvCxnSpPr>
              <p:cNvPr id="37" name="Straight Connector 36"/>
              <p:cNvCxnSpPr>
                <a:stCxn id="36" idx="1"/>
                <a:endCxn id="36" idx="5"/>
              </p:cNvCxnSpPr>
              <p:nvPr/>
            </p:nvCxnSpPr>
            <p:spPr>
              <a:xfrm rot="10800000" flipH="1">
                <a:off x="3352800" y="5410200"/>
                <a:ext cx="1371600" cy="1588"/>
              </a:xfrm>
              <a:prstGeom prst="line">
                <a:avLst/>
              </a:prstGeom>
              <a:ln w="190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/>
              <p:cNvCxnSpPr>
                <a:stCxn id="36" idx="3"/>
              </p:cNvCxnSpPr>
              <p:nvPr/>
            </p:nvCxnSpPr>
            <p:spPr>
              <a:xfrm rot="5400000" flipH="1">
                <a:off x="3505200" y="5943600"/>
                <a:ext cx="1066800" cy="1588"/>
              </a:xfrm>
              <a:prstGeom prst="line">
                <a:avLst/>
              </a:prstGeom>
              <a:ln w="190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3" name="TextBox 32"/>
            <p:cNvSpPr txBox="1"/>
            <p:nvPr/>
          </p:nvSpPr>
          <p:spPr>
            <a:xfrm>
              <a:off x="7696200" y="457200"/>
              <a:ext cx="5334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solidFill>
                    <a:schemeClr val="tx1"/>
                  </a:solidFill>
                </a:rPr>
                <a:t>V</a:t>
              </a:r>
              <a:endParaRPr lang="en-US" sz="2800" dirty="0">
                <a:solidFill>
                  <a:schemeClr val="tx1"/>
                </a:solidFill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8077200" y="1066800"/>
              <a:ext cx="5334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solidFill>
                    <a:schemeClr val="tx1"/>
                  </a:solidFill>
                </a:rPr>
                <a:t>R</a:t>
              </a:r>
              <a:endParaRPr lang="en-US" sz="2800" dirty="0">
                <a:solidFill>
                  <a:schemeClr val="tx1"/>
                </a:solidFill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7391400" y="1066800"/>
              <a:ext cx="5334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solidFill>
                    <a:schemeClr val="tx1"/>
                  </a:solidFill>
                </a:rPr>
                <a:t>I</a:t>
              </a:r>
              <a:endParaRPr lang="en-US" sz="2800" dirty="0">
                <a:solidFill>
                  <a:schemeClr val="tx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305800" cy="1143000"/>
          </a:xfrm>
        </p:spPr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en-US" dirty="0" smtClean="0">
                <a:latin typeface="Calibri" pitchFamily="34" charset="0"/>
              </a:rPr>
              <a:t>Charge Interaction</a:t>
            </a:r>
          </a:p>
        </p:txBody>
      </p:sp>
      <p:pic>
        <p:nvPicPr>
          <p:cNvPr id="7171" name="Picture 6" descr="electrical_charges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81200" y="1828800"/>
            <a:ext cx="4662709" cy="2076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2" name="Picture 8" descr="electrical_charges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59443" y="4343400"/>
            <a:ext cx="4622357" cy="204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09600"/>
            <a:ext cx="8229600" cy="932688"/>
          </a:xfrm>
        </p:spPr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en-US" dirty="0" smtClean="0">
                <a:latin typeface="Calibri" pitchFamily="34" charset="0"/>
              </a:rPr>
              <a:t>Opposite Charge Attraction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676400"/>
            <a:ext cx="8229600" cy="27432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3600" b="1" i="1" u="sng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Closer</a:t>
            </a:r>
            <a:r>
              <a:rPr lang="en-US" sz="3600" dirty="0" smtClean="0">
                <a:latin typeface="Cambria" pitchFamily="18" charset="0"/>
              </a:rPr>
              <a:t> charges = greater attraction</a:t>
            </a:r>
          </a:p>
          <a:p>
            <a:pPr eaLnBrk="1" hangingPunct="1">
              <a:defRPr/>
            </a:pPr>
            <a:endParaRPr lang="en-US" sz="1200" dirty="0" smtClean="0">
              <a:latin typeface="Cambria" pitchFamily="18" charset="0"/>
            </a:endParaRPr>
          </a:p>
          <a:p>
            <a:pPr eaLnBrk="1" hangingPunct="1">
              <a:defRPr/>
            </a:pPr>
            <a:r>
              <a:rPr lang="en-US" sz="3600" b="1" i="1" u="sng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Greater</a:t>
            </a:r>
            <a:r>
              <a:rPr lang="en-US" sz="3600" dirty="0" smtClean="0">
                <a:latin typeface="Cambria" pitchFamily="18" charset="0"/>
              </a:rPr>
              <a:t> charge = greater attraction</a:t>
            </a:r>
          </a:p>
        </p:txBody>
      </p:sp>
      <p:pic>
        <p:nvPicPr>
          <p:cNvPr id="65538" name="Picture 2" descr="http://rpdp.net/sciencetips_v2/images/p12b3/q10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43200" y="3338947"/>
            <a:ext cx="3352800" cy="336884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685800"/>
            <a:ext cx="7772400" cy="762000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en-US" dirty="0" smtClean="0">
                <a:latin typeface="Calibri" pitchFamily="34" charset="0"/>
              </a:rPr>
              <a:t>	Electric Field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1828800"/>
            <a:ext cx="8382000" cy="41910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3600" dirty="0" smtClean="0">
                <a:latin typeface="Cambria" pitchFamily="18" charset="0"/>
                <a:cs typeface="Times New Roman" pitchFamily="18" charset="0"/>
              </a:rPr>
              <a:t>An </a:t>
            </a:r>
            <a:r>
              <a:rPr lang="en-US" sz="3600" b="1" i="1" dirty="0" smtClean="0">
                <a:latin typeface="Cambria" pitchFamily="18" charset="0"/>
                <a:cs typeface="Times New Roman" pitchFamily="18" charset="0"/>
              </a:rPr>
              <a:t>electric field </a:t>
            </a:r>
            <a:r>
              <a:rPr lang="en-US" sz="3600" dirty="0" smtClean="0">
                <a:latin typeface="Cambria" pitchFamily="18" charset="0"/>
                <a:cs typeface="Times New Roman" pitchFamily="18" charset="0"/>
              </a:rPr>
              <a:t>extends </a:t>
            </a:r>
            <a:r>
              <a:rPr lang="en-US" sz="3600" b="1" i="1" u="sng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cs typeface="Times New Roman" pitchFamily="18" charset="0"/>
              </a:rPr>
              <a:t>outward </a:t>
            </a:r>
            <a:r>
              <a:rPr lang="en-US" sz="3600" dirty="0" smtClean="0">
                <a:latin typeface="Cambria" pitchFamily="18" charset="0"/>
                <a:cs typeface="Times New Roman" pitchFamily="18" charset="0"/>
              </a:rPr>
              <a:t>through space from  every </a:t>
            </a:r>
            <a:r>
              <a:rPr lang="en-US" sz="3600" b="1" i="1" u="sng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cs typeface="Times New Roman" pitchFamily="18" charset="0"/>
              </a:rPr>
              <a:t>charged particle</a:t>
            </a:r>
          </a:p>
          <a:p>
            <a:pPr eaLnBrk="1" hangingPunct="1">
              <a:defRPr/>
            </a:pPr>
            <a:endParaRPr lang="en-US" sz="1200" b="1" i="1" u="sng" dirty="0" smtClean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  <a:cs typeface="Times New Roman" pitchFamily="18" charset="0"/>
            </a:endParaRPr>
          </a:p>
          <a:p>
            <a:pPr eaLnBrk="1" hangingPunct="1">
              <a:defRPr/>
            </a:pPr>
            <a:r>
              <a:rPr lang="en-US" sz="3600" dirty="0" smtClean="0">
                <a:latin typeface="Cambria" pitchFamily="18" charset="0"/>
                <a:cs typeface="Times New Roman" pitchFamily="18" charset="0"/>
              </a:rPr>
              <a:t>As the </a:t>
            </a:r>
            <a:r>
              <a:rPr lang="en-US" sz="3600" b="1" i="1" u="sng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cs typeface="Times New Roman" pitchFamily="18" charset="0"/>
              </a:rPr>
              <a:t>distance</a:t>
            </a:r>
            <a:r>
              <a:rPr lang="en-US" sz="3600" dirty="0" smtClean="0">
                <a:latin typeface="Cambria" pitchFamily="18" charset="0"/>
                <a:cs typeface="Times New Roman" pitchFamily="18" charset="0"/>
              </a:rPr>
              <a:t> of the electric field from the charged particle </a:t>
            </a:r>
            <a:r>
              <a:rPr lang="en-US" sz="3600" i="1" dirty="0" smtClean="0">
                <a:latin typeface="Cambria" pitchFamily="18" charset="0"/>
                <a:cs typeface="Times New Roman" pitchFamily="18" charset="0"/>
              </a:rPr>
              <a:t>increases</a:t>
            </a:r>
            <a:r>
              <a:rPr lang="en-US" sz="3600" dirty="0" smtClean="0">
                <a:latin typeface="Cambria" pitchFamily="18" charset="0"/>
                <a:cs typeface="Times New Roman" pitchFamily="18" charset="0"/>
              </a:rPr>
              <a:t>, the </a:t>
            </a:r>
            <a:r>
              <a:rPr lang="en-US" sz="3600" b="1" i="1" u="sng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cs typeface="Times New Roman" pitchFamily="18" charset="0"/>
              </a:rPr>
              <a:t>strength</a:t>
            </a:r>
            <a:r>
              <a:rPr lang="en-US" sz="3600" dirty="0" smtClean="0">
                <a:latin typeface="Cambria" pitchFamily="18" charset="0"/>
                <a:cs typeface="Times New Roman" pitchFamily="18" charset="0"/>
              </a:rPr>
              <a:t> of the electric field </a:t>
            </a:r>
            <a:r>
              <a:rPr lang="en-US" sz="3600" b="1" i="1" u="sng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cs typeface="Times New Roman" pitchFamily="18" charset="0"/>
              </a:rPr>
              <a:t>decreases</a:t>
            </a:r>
            <a:r>
              <a:rPr lang="en-US" sz="3600" dirty="0" smtClean="0">
                <a:latin typeface="Cambria" pitchFamily="18" charset="0"/>
              </a:rPr>
              <a:t> </a:t>
            </a:r>
          </a:p>
        </p:txBody>
      </p:sp>
      <p:pic>
        <p:nvPicPr>
          <p:cNvPr id="8196" name="Picture 7" descr="2e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248400" y="228600"/>
            <a:ext cx="2304092" cy="1376363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1628775"/>
            <a:ext cx="8763000" cy="1495425"/>
          </a:xfrm>
        </p:spPr>
        <p:txBody>
          <a:bodyPr>
            <a:normAutofit fontScale="90000"/>
          </a:bodyPr>
          <a:lstStyle/>
          <a:p>
            <a:pPr eaLnBrk="1" hangingPunct="1">
              <a:buClr>
                <a:schemeClr val="accent3"/>
              </a:buClr>
              <a:buFont typeface="Arial" pitchFamily="34" charset="0"/>
              <a:buChar char="•"/>
              <a:defRPr/>
            </a:pPr>
            <a:r>
              <a:rPr lang="en-US" sz="3600" dirty="0" smtClean="0">
                <a:latin typeface="Cambria" pitchFamily="18" charset="0"/>
              </a:rPr>
              <a:t> </a:t>
            </a:r>
            <a:r>
              <a:rPr lang="en-US" sz="4000" dirty="0" smtClean="0">
                <a:latin typeface="Cambria" pitchFamily="18" charset="0"/>
              </a:rPr>
              <a:t>Electric Field is </a:t>
            </a:r>
            <a:r>
              <a:rPr lang="en-US" sz="4000" b="1" i="1" u="sng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strongest</a:t>
            </a:r>
            <a:r>
              <a:rPr lang="en-US" sz="4000" dirty="0" smtClean="0">
                <a:latin typeface="Cambria" pitchFamily="18" charset="0"/>
              </a:rPr>
              <a:t> where lines are </a:t>
            </a:r>
            <a:r>
              <a:rPr lang="en-US" sz="4000" b="1" i="1" u="sng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close</a:t>
            </a:r>
            <a:r>
              <a:rPr lang="en-US" sz="4000" dirty="0" smtClean="0">
                <a:latin typeface="Cambria" pitchFamily="18" charset="0"/>
              </a:rPr>
              <a:t> to each other (closest to the charged particle)</a:t>
            </a: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762000" y="685800"/>
            <a:ext cx="7772400" cy="762000"/>
          </a:xfrm>
          <a:prstGeom prst="rect">
            <a:avLst/>
          </a:prstGeom>
        </p:spPr>
        <p:txBody>
          <a:bodyPr vert="horz" lIns="0" tIns="45720" r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Electric Field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3200400"/>
            <a:ext cx="7050832" cy="3462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2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814388"/>
            <a:ext cx="7772400" cy="762000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en-US" dirty="0" smtClean="0"/>
              <a:t>Electricity and the Atom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0" y="1935480"/>
            <a:ext cx="9067800" cy="469392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3600" dirty="0" smtClean="0">
                <a:latin typeface="Cambria" pitchFamily="18" charset="0"/>
                <a:cs typeface="Times New Roman" pitchFamily="18" charset="0"/>
              </a:rPr>
              <a:t> In the atom, </a:t>
            </a:r>
            <a:r>
              <a:rPr lang="en-US" sz="3600" b="1" i="1" u="sng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cs typeface="Times New Roman" pitchFamily="18" charset="0"/>
              </a:rPr>
              <a:t>electrons</a:t>
            </a:r>
            <a:r>
              <a:rPr lang="en-US" sz="3600" dirty="0" smtClean="0">
                <a:latin typeface="Cambria" pitchFamily="18" charset="0"/>
                <a:cs typeface="Times New Roman" pitchFamily="18" charset="0"/>
              </a:rPr>
              <a:t> are free to </a:t>
            </a:r>
            <a:r>
              <a:rPr lang="en-US" sz="3600" b="1" i="1" u="sng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cs typeface="Times New Roman" pitchFamily="18" charset="0"/>
              </a:rPr>
              <a:t>move</a:t>
            </a:r>
            <a:r>
              <a:rPr lang="en-US" sz="3600" dirty="0" smtClean="0">
                <a:latin typeface="Cambria" pitchFamily="18" charset="0"/>
                <a:cs typeface="Times New Roman" pitchFamily="18" charset="0"/>
              </a:rPr>
              <a:t> (protons can’t because held in the </a:t>
            </a:r>
            <a:r>
              <a:rPr lang="en-US" sz="3600" b="1" i="1" u="sng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cs typeface="Times New Roman" pitchFamily="18" charset="0"/>
              </a:rPr>
              <a:t>nucleus</a:t>
            </a:r>
            <a:r>
              <a:rPr lang="en-US" sz="3600" dirty="0" smtClean="0">
                <a:solidFill>
                  <a:schemeClr val="accent5">
                    <a:lumMod val="75000"/>
                  </a:schemeClr>
                </a:solidFill>
                <a:latin typeface="Cambria" pitchFamily="18" charset="0"/>
                <a:cs typeface="Times New Roman" pitchFamily="18" charset="0"/>
              </a:rPr>
              <a:t>)</a:t>
            </a:r>
            <a:endParaRPr lang="en-US" sz="3600" b="1" i="1" u="sng" dirty="0" smtClean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en-US" sz="1200" b="1" i="1" u="sng" dirty="0" smtClean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sz="3600" b="1" i="1" dirty="0" smtClean="0">
                <a:latin typeface="Cambria" pitchFamily="18" charset="0"/>
                <a:cs typeface="Times New Roman" pitchFamily="18" charset="0"/>
              </a:rPr>
              <a:t>Lose </a:t>
            </a:r>
            <a:r>
              <a:rPr lang="en-US" sz="3600" dirty="0" smtClean="0">
                <a:latin typeface="Cambria" pitchFamily="18" charset="0"/>
                <a:cs typeface="Times New Roman" pitchFamily="18" charset="0"/>
              </a:rPr>
              <a:t>electrons = object has </a:t>
            </a:r>
            <a:r>
              <a:rPr lang="en-US" sz="3600" b="1" i="1" u="sng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cs typeface="Times New Roman" pitchFamily="18" charset="0"/>
              </a:rPr>
              <a:t>positive</a:t>
            </a:r>
            <a:r>
              <a:rPr lang="en-US" sz="3600" dirty="0" smtClean="0">
                <a:latin typeface="Cambria" pitchFamily="18" charset="0"/>
                <a:cs typeface="Times New Roman" pitchFamily="18" charset="0"/>
              </a:rPr>
              <a:t> charge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sz="1200" dirty="0" smtClean="0">
              <a:latin typeface="Cambria" pitchFamily="18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sz="3600" b="1" i="1" dirty="0" smtClean="0">
                <a:latin typeface="Cambria" pitchFamily="18" charset="0"/>
                <a:cs typeface="Times New Roman" pitchFamily="18" charset="0"/>
              </a:rPr>
              <a:t>Gain</a:t>
            </a:r>
            <a:r>
              <a:rPr lang="en-US" sz="3600" dirty="0" smtClean="0">
                <a:latin typeface="Cambria" pitchFamily="18" charset="0"/>
                <a:cs typeface="Times New Roman" pitchFamily="18" charset="0"/>
              </a:rPr>
              <a:t> electrons = object has </a:t>
            </a:r>
            <a:r>
              <a:rPr lang="en-US" sz="3600" b="1" i="1" u="sng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cs typeface="Times New Roman" pitchFamily="18" charset="0"/>
              </a:rPr>
              <a:t>negative</a:t>
            </a:r>
            <a:r>
              <a:rPr lang="en-US" sz="3600" dirty="0" smtClean="0">
                <a:latin typeface="Cambria" pitchFamily="18" charset="0"/>
                <a:cs typeface="Times New Roman" pitchFamily="18" charset="0"/>
              </a:rPr>
              <a:t> charge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sz="1200" dirty="0" smtClean="0">
              <a:latin typeface="Cambria" pitchFamily="18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sz="3600" dirty="0" smtClean="0">
                <a:latin typeface="Cambria" pitchFamily="18" charset="0"/>
                <a:cs typeface="Times New Roman" pitchFamily="18" charset="0"/>
              </a:rPr>
              <a:t>Atom that loses or gains an electron = </a:t>
            </a:r>
            <a:r>
              <a:rPr lang="en-US" sz="3600" b="1" i="1" u="sng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cs typeface="Times New Roman" pitchFamily="18" charset="0"/>
              </a:rPr>
              <a:t>ion</a:t>
            </a:r>
            <a:r>
              <a:rPr lang="en-US" sz="3600" dirty="0" smtClean="0">
                <a:latin typeface="Cambria" pitchFamily="18" charset="0"/>
              </a:rPr>
              <a:t> 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sz="3600" dirty="0" smtClean="0">
              <a:latin typeface="Cambria" pitchFamily="18" charset="0"/>
            </a:endParaRPr>
          </a:p>
        </p:txBody>
      </p:sp>
      <p:pic>
        <p:nvPicPr>
          <p:cNvPr id="62466" name="Picture 2" descr="http://outpost1.stellimare.com/scouting/mb/electricity/img/Bohr-Al-1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29000" y="5486400"/>
            <a:ext cx="1295400" cy="126301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0"/>
            <a:ext cx="8229600" cy="780288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en-US" dirty="0" smtClean="0">
                <a:latin typeface="Calibri" pitchFamily="34" charset="0"/>
              </a:rPr>
              <a:t>Law of Conservation of Charge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752600"/>
            <a:ext cx="8229600" cy="4389120"/>
          </a:xfrm>
        </p:spPr>
        <p:txBody>
          <a:bodyPr>
            <a:noAutofit/>
          </a:bodyPr>
          <a:lstStyle/>
          <a:p>
            <a:pPr marL="0" indent="0" algn="ctr" eaLnBrk="1" hangingPunct="1">
              <a:buNone/>
              <a:defRPr/>
            </a:pPr>
            <a:r>
              <a:rPr lang="en-US" sz="6000" dirty="0" smtClean="0">
                <a:latin typeface="Cambria" pitchFamily="18" charset="0"/>
                <a:cs typeface="Times New Roman" pitchFamily="18" charset="0"/>
              </a:rPr>
              <a:t>Charge cannot be created or destroyed.  </a:t>
            </a:r>
          </a:p>
          <a:p>
            <a:pPr marL="0" indent="0" algn="ctr" eaLnBrk="1" hangingPunct="1">
              <a:buNone/>
              <a:defRPr/>
            </a:pPr>
            <a:r>
              <a:rPr lang="en-US" sz="6000" dirty="0" smtClean="0">
                <a:latin typeface="Cambria" pitchFamily="18" charset="0"/>
                <a:cs typeface="Times New Roman" pitchFamily="18" charset="0"/>
              </a:rPr>
              <a:t>It can only be </a:t>
            </a:r>
            <a:r>
              <a:rPr lang="en-US" sz="6000" b="1" i="1" u="sng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cs typeface="Times New Roman" pitchFamily="18" charset="0"/>
              </a:rPr>
              <a:t>transferred</a:t>
            </a:r>
            <a:r>
              <a:rPr lang="en-US" sz="6000" dirty="0" smtClean="0">
                <a:latin typeface="Cambria" pitchFamily="18" charset="0"/>
                <a:cs typeface="Times New Roman" pitchFamily="18" charset="0"/>
              </a:rPr>
              <a:t> from one object to another.</a:t>
            </a:r>
            <a:r>
              <a:rPr lang="en-US" sz="6000" dirty="0" smtClean="0">
                <a:latin typeface="Cambria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10856</TotalTime>
  <Words>785</Words>
  <Application>Microsoft Office PowerPoint</Application>
  <PresentationFormat>On-screen Show (4:3)</PresentationFormat>
  <Paragraphs>155</Paragraphs>
  <Slides>32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4" baseType="lpstr">
      <vt:lpstr>Flow</vt:lpstr>
      <vt:lpstr>Equation</vt:lpstr>
      <vt:lpstr>Intro to Electricity  </vt:lpstr>
      <vt:lpstr>Review of the Atom</vt:lpstr>
      <vt:lpstr>Basics of Charge </vt:lpstr>
      <vt:lpstr>Charge Interaction</vt:lpstr>
      <vt:lpstr>Opposite Charge Attraction</vt:lpstr>
      <vt:lpstr> Electric Field</vt:lpstr>
      <vt:lpstr> Electric Field is strongest where lines are close to each other (closest to the charged particle)</vt:lpstr>
      <vt:lpstr>Electricity and the Atom</vt:lpstr>
      <vt:lpstr>Law of Conservation of Charge</vt:lpstr>
      <vt:lpstr>Conductors vs Insulators</vt:lpstr>
      <vt:lpstr>Static Electricity</vt:lpstr>
      <vt:lpstr>Methods of Charging</vt:lpstr>
      <vt:lpstr>Methods of Charging</vt:lpstr>
      <vt:lpstr>Methods of Charging</vt:lpstr>
      <vt:lpstr>Methods of Charging</vt:lpstr>
      <vt:lpstr>Methods of Charging</vt:lpstr>
      <vt:lpstr>Detecting Electric Charge</vt:lpstr>
      <vt:lpstr>Detecting Electric Charge</vt:lpstr>
      <vt:lpstr>Electric Discharge</vt:lpstr>
      <vt:lpstr>Electric Discharge - Lightning</vt:lpstr>
      <vt:lpstr>Electric Discharge - Lightning</vt:lpstr>
      <vt:lpstr>Getting Electricity   to Flow</vt:lpstr>
      <vt:lpstr>Flowing Electricity </vt:lpstr>
      <vt:lpstr>Electric Circuits</vt:lpstr>
      <vt:lpstr>Electric Current</vt:lpstr>
      <vt:lpstr>Resistance to Flow </vt:lpstr>
      <vt:lpstr>Resistance to Flow </vt:lpstr>
      <vt:lpstr>Ohm’s Law</vt:lpstr>
      <vt:lpstr>Ohm’s Law</vt:lpstr>
      <vt:lpstr>Practice Problem 1</vt:lpstr>
      <vt:lpstr>Practice Problem 2</vt:lpstr>
      <vt:lpstr>Practice Problem 3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Electricity and Magnetism</dc:title>
  <dc:creator>Jeff Beeler</dc:creator>
  <cp:lastModifiedBy>Caroline</cp:lastModifiedBy>
  <cp:revision>959</cp:revision>
  <dcterms:created xsi:type="dcterms:W3CDTF">2006-10-20T12:55:06Z</dcterms:created>
  <dcterms:modified xsi:type="dcterms:W3CDTF">2014-11-24T20:46:02Z</dcterms:modified>
</cp:coreProperties>
</file>